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56" r:id="rId2"/>
    <p:sldId id="370" r:id="rId3"/>
    <p:sldId id="371" r:id="rId4"/>
    <p:sldId id="259" r:id="rId5"/>
    <p:sldId id="302" r:id="rId6"/>
    <p:sldId id="265" r:id="rId7"/>
    <p:sldId id="268" r:id="rId8"/>
    <p:sldId id="364" r:id="rId9"/>
    <p:sldId id="266" r:id="rId10"/>
    <p:sldId id="267" r:id="rId11"/>
    <p:sldId id="262" r:id="rId12"/>
    <p:sldId id="269" r:id="rId13"/>
    <p:sldId id="263" r:id="rId14"/>
    <p:sldId id="270" r:id="rId15"/>
    <p:sldId id="272" r:id="rId16"/>
    <p:sldId id="271" r:id="rId17"/>
    <p:sldId id="276" r:id="rId18"/>
    <p:sldId id="273" r:id="rId19"/>
    <p:sldId id="277" r:id="rId20"/>
    <p:sldId id="278" r:id="rId21"/>
    <p:sldId id="274" r:id="rId22"/>
    <p:sldId id="281" r:id="rId23"/>
    <p:sldId id="279" r:id="rId24"/>
    <p:sldId id="280" r:id="rId25"/>
    <p:sldId id="282" r:id="rId26"/>
    <p:sldId id="284" r:id="rId27"/>
    <p:sldId id="289" r:id="rId28"/>
    <p:sldId id="285" r:id="rId29"/>
    <p:sldId id="288" r:id="rId30"/>
    <p:sldId id="286" r:id="rId31"/>
    <p:sldId id="290" r:id="rId32"/>
    <p:sldId id="283" r:id="rId33"/>
    <p:sldId id="287" r:id="rId34"/>
    <p:sldId id="291" r:id="rId35"/>
    <p:sldId id="315" r:id="rId36"/>
    <p:sldId id="292" r:id="rId37"/>
    <p:sldId id="293" r:id="rId38"/>
    <p:sldId id="295" r:id="rId39"/>
    <p:sldId id="296" r:id="rId40"/>
    <p:sldId id="297" r:id="rId41"/>
    <p:sldId id="298" r:id="rId42"/>
    <p:sldId id="299" r:id="rId43"/>
    <p:sldId id="300" r:id="rId44"/>
    <p:sldId id="294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3" r:id="rId55"/>
    <p:sldId id="312" r:id="rId56"/>
    <p:sldId id="314" r:id="rId57"/>
    <p:sldId id="316" r:id="rId58"/>
    <p:sldId id="317" r:id="rId59"/>
    <p:sldId id="321" r:id="rId60"/>
    <p:sldId id="322" r:id="rId61"/>
    <p:sldId id="323" r:id="rId62"/>
    <p:sldId id="324" r:id="rId63"/>
    <p:sldId id="327" r:id="rId64"/>
    <p:sldId id="325" r:id="rId65"/>
    <p:sldId id="329" r:id="rId66"/>
    <p:sldId id="328" r:id="rId67"/>
    <p:sldId id="331" r:id="rId68"/>
    <p:sldId id="330" r:id="rId69"/>
    <p:sldId id="332" r:id="rId70"/>
    <p:sldId id="333" r:id="rId71"/>
    <p:sldId id="334" r:id="rId72"/>
    <p:sldId id="335" r:id="rId73"/>
    <p:sldId id="337" r:id="rId74"/>
    <p:sldId id="338" r:id="rId75"/>
    <p:sldId id="339" r:id="rId76"/>
    <p:sldId id="336" r:id="rId77"/>
    <p:sldId id="340" r:id="rId78"/>
    <p:sldId id="342" r:id="rId79"/>
    <p:sldId id="341" r:id="rId80"/>
    <p:sldId id="345" r:id="rId81"/>
    <p:sldId id="344" r:id="rId82"/>
    <p:sldId id="348" r:id="rId83"/>
    <p:sldId id="349" r:id="rId84"/>
    <p:sldId id="350" r:id="rId85"/>
    <p:sldId id="343" r:id="rId86"/>
    <p:sldId id="347" r:id="rId87"/>
    <p:sldId id="351" r:id="rId88"/>
    <p:sldId id="358" r:id="rId89"/>
    <p:sldId id="346" r:id="rId90"/>
    <p:sldId id="352" r:id="rId91"/>
    <p:sldId id="353" r:id="rId92"/>
    <p:sldId id="354" r:id="rId93"/>
    <p:sldId id="355" r:id="rId94"/>
    <p:sldId id="356" r:id="rId95"/>
    <p:sldId id="366" r:id="rId96"/>
    <p:sldId id="367" r:id="rId97"/>
    <p:sldId id="368" r:id="rId98"/>
    <p:sldId id="357" r:id="rId99"/>
    <p:sldId id="369" r:id="rId100"/>
    <p:sldId id="360" r:id="rId101"/>
    <p:sldId id="359" r:id="rId102"/>
    <p:sldId id="361" r:id="rId103"/>
    <p:sldId id="362" r:id="rId104"/>
    <p:sldId id="363" r:id="rId10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973"/>
    <a:srgbClr val="882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1107" autoAdjust="0"/>
  </p:normalViewPr>
  <p:slideViewPr>
    <p:cSldViewPr>
      <p:cViewPr varScale="1">
        <p:scale>
          <a:sx n="50" d="100"/>
          <a:sy n="50" d="100"/>
        </p:scale>
        <p:origin x="1190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4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048"/>
    </p:cViewPr>
  </p:sorterViewPr>
  <p:notesViewPr>
    <p:cSldViewPr>
      <p:cViewPr varScale="1">
        <p:scale>
          <a:sx n="42" d="100"/>
          <a:sy n="42" d="100"/>
        </p:scale>
        <p:origin x="225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DC279-5992-4207-A6F6-31F943AC5397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F8F32-2F88-4162-AD83-911D9E56BC2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47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307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Duas</a:t>
            </a:r>
            <a:r>
              <a:rPr lang="pt-BR" baseline="0" dirty="0" smtClean="0"/>
              <a:t> escalas posicionais (mês e localidade) e ambas são discretas.</a:t>
            </a:r>
          </a:p>
          <a:p>
            <a:r>
              <a:rPr lang="pt-BR" baseline="0" dirty="0" smtClean="0"/>
              <a:t># Mês é um fator ordenado com 12 níveis e Localidade não possui ordem com 4 níveis.</a:t>
            </a:r>
          </a:p>
          <a:p>
            <a:r>
              <a:rPr lang="pt-BR" baseline="0" dirty="0" smtClean="0"/>
              <a:t>Para escalas de posicionais discretas, geralmente se posiciona os fatores com espaçamentos iguais ao longo do eixo. </a:t>
            </a:r>
          </a:p>
          <a:p>
            <a:r>
              <a:rPr lang="pt-BR" baseline="0" dirty="0" smtClean="0"/>
              <a:t># Se o fator é ordenado (como o caso do mês), portanto, os níveis devem ser posicionados obedecendo a ordem intrínseca.</a:t>
            </a:r>
          </a:p>
          <a:p>
            <a:r>
              <a:rPr lang="pt-BR" baseline="0" dirty="0" smtClean="0"/>
              <a:t># No caso de fatores sem ordem, a decisão é arbitrária, mas no caso em questão foi decidido colocar do mais frio (Chicago) para o mais quente (</a:t>
            </a:r>
            <a:r>
              <a:rPr lang="pt-BR" baseline="0" dirty="0" err="1" smtClean="0"/>
              <a:t>Death</a:t>
            </a:r>
            <a:r>
              <a:rPr lang="pt-BR" baseline="0" dirty="0" smtClean="0"/>
              <a:t> Valley).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235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7744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965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262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9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8413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798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3470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02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399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47333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983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05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8079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2020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/>
              <a:t># Canadá possui a maior expectativa entre os países listados;</a:t>
            </a:r>
          </a:p>
          <a:p>
            <a:r>
              <a:rPr lang="pt-BR" sz="1200" dirty="0" smtClean="0"/>
              <a:t># Bolívia e Haiti possuem expectativas de vida muito menores</a:t>
            </a:r>
          </a:p>
          <a:p>
            <a:r>
              <a:rPr lang="pt-BR" sz="1200" dirty="0" smtClean="0"/>
              <a:t>que os demais países;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UTILIZE CODIFICAÇÕES QUE AS PESSOAS ENTENDAM MELHOR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(onde melhor = rápido e/ou mais preciso)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4694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32669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246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3052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7297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1487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49840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7436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dataviz_para_todos</a:t>
            </a:r>
            <a:r>
              <a:rPr lang="pt-BR" dirty="0" smtClean="0"/>
              <a:t>\data\</a:t>
            </a:r>
            <a:r>
              <a:rPr lang="pt-BR" dirty="0" err="1" smtClean="0"/>
              <a:t>interm</a:t>
            </a:r>
            <a:r>
              <a:rPr lang="pt-BR" dirty="0" smtClean="0"/>
              <a:t>\faixa_etaria_usuarios_df.csv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8400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 smtClean="0"/>
              <a:t>dataviz_para_todos</a:t>
            </a:r>
            <a:r>
              <a:rPr lang="pt-BR" dirty="0" smtClean="0"/>
              <a:t>\data\</a:t>
            </a:r>
            <a:r>
              <a:rPr lang="pt-BR" dirty="0" err="1" smtClean="0"/>
              <a:t>interm</a:t>
            </a:r>
            <a:r>
              <a:rPr lang="pt-BR" dirty="0" smtClean="0"/>
              <a:t>\genero_usuarios_df.csv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0636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 smtClean="0"/>
              <a:t>dataviz_para_todos</a:t>
            </a:r>
            <a:r>
              <a:rPr lang="pt-BR" dirty="0" smtClean="0"/>
              <a:t>\data\</a:t>
            </a:r>
            <a:r>
              <a:rPr lang="pt-BR" dirty="0" err="1" smtClean="0"/>
              <a:t>interm</a:t>
            </a:r>
            <a:r>
              <a:rPr lang="pt-BR" dirty="0" smtClean="0"/>
              <a:t>\analise_tempo_medio.csv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80125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dataviz_para_todos</a:t>
            </a:r>
            <a:r>
              <a:rPr lang="pt-BR" dirty="0" smtClean="0"/>
              <a:t>\data\</a:t>
            </a:r>
            <a:r>
              <a:rPr lang="pt-BR" dirty="0" err="1" smtClean="0"/>
              <a:t>interm</a:t>
            </a:r>
            <a:r>
              <a:rPr lang="pt-BR" dirty="0" smtClean="0"/>
              <a:t>\tempo_percurso_diff_idades.csv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0590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7458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3796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196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Temperatura e Mês codificado por elementos</a:t>
            </a:r>
            <a:r>
              <a:rPr lang="pt-BR" baseline="0" dirty="0" smtClean="0"/>
              <a:t> de posição nos eixos y e x, respectivamente.</a:t>
            </a:r>
          </a:p>
          <a:p>
            <a:r>
              <a:rPr lang="pt-BR" baseline="0" dirty="0" smtClean="0"/>
              <a:t>A localidade (cidade) está mapeada de acordo com distintas cores.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0783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9936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4716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7357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150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85373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73236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264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82163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07176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720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35009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6489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204513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75341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120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3425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0849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83585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685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77582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702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3678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jp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jp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8.png"/><Relationship Id="rId5" Type="http://schemas.openxmlformats.org/officeDocument/2006/relationships/image" Target="../media/image97.wmf"/><Relationship Id="rId4" Type="http://schemas.openxmlformats.org/officeDocument/2006/relationships/oleObject" Target="../embeddings/oleObject1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092967" y="4797152"/>
            <a:ext cx="32072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/>
              <a:t>JOSÉ FERRAZ NETO</a:t>
            </a:r>
            <a:endParaRPr lang="pt-BR" sz="3000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3059832" y="5971346"/>
            <a:ext cx="3240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 smtClean="0"/>
              <a:t>    </a:t>
            </a:r>
            <a:r>
              <a:rPr lang="pt-BR" sz="2000" dirty="0" smtClean="0">
                <a:latin typeface="Goudy Old Style" pitchFamily="18" charset="0"/>
              </a:rPr>
              <a:t>Cientista de Dados | ANP</a:t>
            </a:r>
          </a:p>
          <a:p>
            <a:r>
              <a:rPr lang="pt-BR" sz="2000" dirty="0" smtClean="0">
                <a:latin typeface="Goudy Old Style" pitchFamily="18" charset="0"/>
              </a:rPr>
              <a:t>Organizador | </a:t>
            </a:r>
            <a:r>
              <a:rPr lang="pt-BR" sz="2000" dirty="0" err="1" smtClean="0">
                <a:latin typeface="Goudy Old Style" pitchFamily="18" charset="0"/>
              </a:rPr>
              <a:t>PyData</a:t>
            </a:r>
            <a:r>
              <a:rPr lang="pt-BR" sz="2000" dirty="0" smtClean="0">
                <a:latin typeface="Goudy Old Style" pitchFamily="18" charset="0"/>
              </a:rPr>
              <a:t> Brasília</a:t>
            </a:r>
            <a:endParaRPr lang="pt-BR" sz="2000" dirty="0">
              <a:latin typeface="Goudy Old Style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03217" y="2492896"/>
            <a:ext cx="801745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tx2"/>
                </a:solidFill>
                <a:latin typeface="Arial Black" pitchFamily="34" charset="0"/>
              </a:rPr>
              <a:t>VISUALIZAÇÃO DE DAD       </a:t>
            </a:r>
          </a:p>
          <a:p>
            <a:pPr algn="ctr"/>
            <a:r>
              <a:rPr lang="pt-BR" sz="4000" dirty="0" smtClean="0">
                <a:solidFill>
                  <a:schemeClr val="tx2"/>
                </a:solidFill>
                <a:latin typeface="Arial Black" pitchFamily="34" charset="0"/>
              </a:rPr>
              <a:t>PARA TODOS</a:t>
            </a:r>
          </a:p>
          <a:p>
            <a:endParaRPr lang="pt-BR" dirty="0">
              <a:solidFill>
                <a:schemeClr val="tx2"/>
              </a:solidFill>
            </a:endParaRPr>
          </a:p>
        </p:txBody>
      </p:sp>
      <p:pic>
        <p:nvPicPr>
          <p:cNvPr id="10" name="Imagem 9" descr="colo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7328" y="2602408"/>
            <a:ext cx="432048" cy="432048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7913246" y="2484270"/>
            <a:ext cx="554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chemeClr val="tx2"/>
                </a:solidFill>
                <a:latin typeface="Arial Black" pitchFamily="34" charset="0"/>
              </a:rPr>
              <a:t>S</a:t>
            </a:r>
            <a:endParaRPr lang="pt-BR" sz="4000" dirty="0">
              <a:solidFill>
                <a:schemeClr val="tx2"/>
              </a:solidFill>
              <a:latin typeface="Arial Black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293109" y="262389"/>
            <a:ext cx="6744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>
                <a:latin typeface="Arial" pitchFamily="34" charset="0"/>
                <a:cs typeface="Arial" pitchFamily="34" charset="0"/>
              </a:rPr>
              <a:t>4° Seminário Internacional sobre Análise de Dados na</a:t>
            </a:r>
          </a:p>
          <a:p>
            <a:pPr algn="ctr"/>
            <a:r>
              <a:rPr lang="pt-BR" sz="2000" b="1" dirty="0" smtClean="0">
                <a:latin typeface="Arial" pitchFamily="34" charset="0"/>
                <a:cs typeface="Arial" pitchFamily="34" charset="0"/>
              </a:rPr>
              <a:t>Administração Pública</a:t>
            </a:r>
            <a:endParaRPr lang="pt-BR" sz="20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" y="0"/>
            <a:ext cx="9133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0" y="1196752"/>
            <a:ext cx="873260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5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140968"/>
            <a:ext cx="3850116" cy="223224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52" y="38581"/>
            <a:ext cx="6732240" cy="24393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4" y="2607915"/>
            <a:ext cx="29432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1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16632"/>
            <a:ext cx="5256584" cy="21072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741" y="2636912"/>
            <a:ext cx="3209925" cy="7429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666" y="2436827"/>
            <a:ext cx="5381625" cy="10668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853" y="4087490"/>
            <a:ext cx="3476625" cy="4095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776" y="5283950"/>
            <a:ext cx="2133600" cy="10763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28" y="5503024"/>
            <a:ext cx="25717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6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771800" y="260648"/>
            <a:ext cx="358681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6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CONTATOS</a:t>
            </a:r>
          </a:p>
        </p:txBody>
      </p:sp>
      <p:sp>
        <p:nvSpPr>
          <p:cNvPr id="5" name="Retângulo 4"/>
          <p:cNvSpPr/>
          <p:nvPr/>
        </p:nvSpPr>
        <p:spPr>
          <a:xfrm>
            <a:off x="3059832" y="1777413"/>
            <a:ext cx="41570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jferraz@anp.gov.br</a:t>
            </a:r>
          </a:p>
        </p:txBody>
      </p:sp>
      <p:sp>
        <p:nvSpPr>
          <p:cNvPr id="6" name="Retângulo 5"/>
          <p:cNvSpPr/>
          <p:nvPr/>
        </p:nvSpPr>
        <p:spPr>
          <a:xfrm>
            <a:off x="1098374" y="3123729"/>
            <a:ext cx="8021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/>
              <a:t>www.linkedin.com/in/joseferrazneto</a:t>
            </a:r>
            <a:r>
              <a:rPr lang="pt-BR" sz="4000" dirty="0"/>
              <a:t>/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23" y="4316573"/>
            <a:ext cx="1199964" cy="1199964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269035" y="4562612"/>
            <a:ext cx="20472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pt-BR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zeneto</a:t>
            </a:r>
            <a:endParaRPr lang="pt-BR" sz="4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8272"/>
            <a:ext cx="1198800" cy="1198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725816"/>
            <a:ext cx="839088" cy="839088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531865" y="4694410"/>
            <a:ext cx="450463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500" b="1" dirty="0"/>
              <a:t>https://t.me/datasciencepython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959" y="4509120"/>
            <a:ext cx="847634" cy="84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5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uxograma: Processo 12"/>
          <p:cNvSpPr/>
          <p:nvPr/>
        </p:nvSpPr>
        <p:spPr>
          <a:xfrm>
            <a:off x="776784" y="2984252"/>
            <a:ext cx="7848872" cy="72008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2915816" y="332656"/>
            <a:ext cx="3547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PRINCÍPIOS</a:t>
            </a:r>
            <a:endParaRPr lang="pt-BR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411760" y="1916832"/>
            <a:ext cx="465223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u="sng" dirty="0" smtClean="0">
                <a:latin typeface="Arial Black" pitchFamily="34" charset="0"/>
              </a:rPr>
              <a:t>Princípio da Consistência</a:t>
            </a:r>
          </a:p>
          <a:p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395536" y="4824154"/>
            <a:ext cx="26752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/>
              <a:t>FATOR MENTIRA = </a:t>
            </a:r>
            <a:endParaRPr lang="pt-BR" sz="25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3050786" y="4472174"/>
            <a:ext cx="59144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Magnitude do efeito apresentado no gráfico</a:t>
            </a:r>
            <a:endParaRPr lang="pt-BR" sz="2500" dirty="0"/>
          </a:p>
        </p:txBody>
      </p:sp>
      <p:cxnSp>
        <p:nvCxnSpPr>
          <p:cNvPr id="6" name="Conector reto 5"/>
          <p:cNvCxnSpPr/>
          <p:nvPr/>
        </p:nvCxnSpPr>
        <p:spPr>
          <a:xfrm>
            <a:off x="3059832" y="5085184"/>
            <a:ext cx="588633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722075" y="5112186"/>
            <a:ext cx="4234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Magnitude do efeito nos dados</a:t>
            </a:r>
            <a:endParaRPr lang="pt-BR" sz="2500" dirty="0"/>
          </a:p>
        </p:txBody>
      </p:sp>
      <p:sp>
        <p:nvSpPr>
          <p:cNvPr id="8" name="Retângulo 7"/>
          <p:cNvSpPr/>
          <p:nvPr/>
        </p:nvSpPr>
        <p:spPr>
          <a:xfrm>
            <a:off x="2961558" y="6271163"/>
            <a:ext cx="3552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/>
              <a:t>The Visual Display of Quantitative </a:t>
            </a:r>
            <a:r>
              <a:rPr lang="en-US" sz="1400" i="1" dirty="0" smtClean="0"/>
              <a:t>Information</a:t>
            </a:r>
          </a:p>
          <a:p>
            <a:pPr algn="ctr"/>
            <a:r>
              <a:rPr lang="pt-BR" sz="1400" dirty="0"/>
              <a:t>Edward </a:t>
            </a:r>
            <a:r>
              <a:rPr lang="pt-BR" sz="1400" dirty="0" err="1"/>
              <a:t>Tufte's</a:t>
            </a:r>
            <a:endParaRPr lang="pt-BR" sz="1400" dirty="0"/>
          </a:p>
        </p:txBody>
      </p:sp>
      <p:sp>
        <p:nvSpPr>
          <p:cNvPr id="11" name="Retângulo 10"/>
          <p:cNvSpPr/>
          <p:nvPr/>
        </p:nvSpPr>
        <p:spPr>
          <a:xfrm>
            <a:off x="971600" y="3140968"/>
            <a:ext cx="7488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As propriedades da imagem devem corresponder as propriedades dos dados. 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691680" y="908720"/>
            <a:ext cx="13837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chemeClr val="accent2"/>
                </a:solidFill>
              </a:rPr>
              <a:t>15,24 cm</a:t>
            </a:r>
            <a:endParaRPr lang="pt-BR" sz="2500" b="1" dirty="0">
              <a:solidFill>
                <a:schemeClr val="accent2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331640" y="5949280"/>
            <a:ext cx="15456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chemeClr val="accent2"/>
                </a:solidFill>
              </a:rPr>
              <a:t>134,62 cm</a:t>
            </a:r>
            <a:endParaRPr lang="pt-BR" sz="2500" b="1" dirty="0">
              <a:solidFill>
                <a:schemeClr val="accent2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220072" y="332656"/>
            <a:ext cx="36988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rgbClr val="FF0000"/>
                </a:solidFill>
              </a:rPr>
              <a:t>F.M = 783% / 53 % = 14,8   </a:t>
            </a:r>
            <a:endParaRPr lang="pt-B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13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483768" y="2979700"/>
            <a:ext cx="4608512" cy="864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2123728" y="6165304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Automating  the  Design  of  Graphical  Presentations  of  Relational  Information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267045" y="6392361"/>
            <a:ext cx="24570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 smtClean="0"/>
              <a:t>Jock</a:t>
            </a:r>
            <a:r>
              <a:rPr lang="pt-BR" sz="1200" dirty="0" smtClean="0"/>
              <a:t> </a:t>
            </a:r>
            <a:r>
              <a:rPr lang="pt-BR" sz="1200" dirty="0" err="1" smtClean="0"/>
              <a:t>Mackinlay</a:t>
            </a:r>
            <a:r>
              <a:rPr lang="pt-BR" sz="1200" dirty="0" smtClean="0"/>
              <a:t> – Stanford </a:t>
            </a:r>
            <a:r>
              <a:rPr lang="pt-BR" sz="1200" dirty="0" err="1" smtClean="0"/>
              <a:t>University</a:t>
            </a:r>
            <a:endParaRPr lang="pt-BR" sz="1200" dirty="0" smtClean="0"/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3995936" y="1340768"/>
            <a:ext cx="13831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chemeClr val="bg1"/>
                </a:solidFill>
              </a:rPr>
              <a:t>EFICÁCIA</a:t>
            </a:r>
            <a:endParaRPr lang="pt-BR" sz="2500" b="1" dirty="0">
              <a:solidFill>
                <a:schemeClr val="bg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99592" y="1844824"/>
            <a:ext cx="7848872" cy="576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Uma visualização é mais eficaz que outra se a informação transmitida por uma é mais rapidamente compreendida que a da outra.</a:t>
            </a:r>
            <a:endParaRPr lang="pt-BR" b="1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627784" y="3068960"/>
            <a:ext cx="4394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FALE A VERDADE E NADA ALÉM DA VERDADE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(não minta, e não minta por omissão)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2483768" y="4293096"/>
            <a:ext cx="4608512" cy="10801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2433144" y="4365104"/>
            <a:ext cx="45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UTILIZE CODIFICAÇÕES QUE AS PESSOAS ENTENDAM MELHOR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(onde melhor = rápido e/ou mais preciso)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408358" y="332656"/>
            <a:ext cx="6562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CRITÉRIOS DE DESIGN</a:t>
            </a:r>
            <a:endParaRPr lang="pt-BR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1520" y="428909"/>
            <a:ext cx="9433047" cy="78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4500" b="1" dirty="0"/>
              <a:t>Fundamentals </a:t>
            </a:r>
            <a:r>
              <a:rPr lang="pt-BR" sz="4500" b="1" dirty="0" err="1"/>
              <a:t>of</a:t>
            </a:r>
            <a:r>
              <a:rPr lang="pt-BR" sz="4500" b="1" dirty="0"/>
              <a:t> Data </a:t>
            </a:r>
            <a:r>
              <a:rPr lang="pt-BR" sz="4500" b="1" dirty="0" err="1"/>
              <a:t>Visualization</a:t>
            </a:r>
            <a:endParaRPr lang="pt-BR" sz="45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67258" y="1227172"/>
            <a:ext cx="2083071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i="1" dirty="0" err="1"/>
              <a:t>Claus</a:t>
            </a:r>
            <a:r>
              <a:rPr lang="pt-BR" sz="2500" b="1" i="1" dirty="0"/>
              <a:t> O. </a:t>
            </a:r>
            <a:r>
              <a:rPr lang="pt-BR" sz="2500" b="1" i="1" dirty="0" err="1"/>
              <a:t>Wilke</a:t>
            </a:r>
            <a:endParaRPr lang="pt-BR" sz="2500" b="1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36802" y="2823731"/>
            <a:ext cx="56902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u="sng" dirty="0">
                <a:solidFill>
                  <a:schemeClr val="accent1"/>
                </a:solidFill>
              </a:rPr>
              <a:t>https://serialmentor.com/dataviz/</a:t>
            </a:r>
          </a:p>
        </p:txBody>
      </p:sp>
      <p:sp>
        <p:nvSpPr>
          <p:cNvPr id="7" name="Retângulo 6"/>
          <p:cNvSpPr/>
          <p:nvPr/>
        </p:nvSpPr>
        <p:spPr>
          <a:xfrm>
            <a:off x="1407160" y="4710722"/>
            <a:ext cx="63494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000" b="1" u="sng" dirty="0">
                <a:solidFill>
                  <a:schemeClr val="accent1"/>
                </a:solidFill>
              </a:rPr>
              <a:t>https://github.com/clauswilke/dataviz</a:t>
            </a:r>
          </a:p>
        </p:txBody>
      </p:sp>
    </p:spTree>
    <p:extLst>
      <p:ext uri="{BB962C8B-B14F-4D97-AF65-F5344CB8AC3E}">
        <p14:creationId xmlns:p14="http://schemas.microsoft.com/office/powerpoint/2010/main" val="100618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719544" y="46946"/>
            <a:ext cx="43727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b="1" u="sng" dirty="0" smtClean="0"/>
              <a:t>TIPO DE DADOS</a:t>
            </a:r>
            <a:endParaRPr lang="pt-BR" sz="5000" b="1" u="sng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274302"/>
              </p:ext>
            </p:extLst>
          </p:nvPr>
        </p:nvGraphicFramePr>
        <p:xfrm>
          <a:off x="1115616" y="1052738"/>
          <a:ext cx="7344816" cy="51125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3078997267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3869468944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785303249"/>
                    </a:ext>
                  </a:extLst>
                </a:gridCol>
              </a:tblGrid>
              <a:tr h="628854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TIPO DE VARIÁVEL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EXEMPLOS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ESCALA</a:t>
                      </a:r>
                      <a:r>
                        <a:rPr lang="pt-BR" baseline="0" dirty="0" smtClean="0"/>
                        <a:t> APROPRIADA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949305"/>
                  </a:ext>
                </a:extLst>
              </a:tr>
              <a:tr h="112092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QUANTITATIVA</a:t>
                      </a:r>
                    </a:p>
                    <a:p>
                      <a:pPr algn="ctr"/>
                      <a:r>
                        <a:rPr lang="pt-BR" dirty="0" smtClean="0"/>
                        <a:t>CONTÍNUA</a:t>
                      </a:r>
                      <a:r>
                        <a:rPr lang="pt-BR" baseline="0" dirty="0" smtClean="0"/>
                        <a:t> NUMÉRICA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1.3, 5.7, 83, 1.5x10</a:t>
                      </a:r>
                      <a:r>
                        <a:rPr lang="pt-BR" baseline="30000" dirty="0" smtClean="0"/>
                        <a:t>-2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CONTÍNUA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336997"/>
                  </a:ext>
                </a:extLst>
              </a:tr>
              <a:tr h="112092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QUANTITATIVA</a:t>
                      </a:r>
                    </a:p>
                    <a:p>
                      <a:pPr algn="ctr"/>
                      <a:r>
                        <a:rPr lang="pt-BR" dirty="0" smtClean="0"/>
                        <a:t>DISCRETA</a:t>
                      </a:r>
                      <a:r>
                        <a:rPr lang="pt-BR" baseline="0" dirty="0" smtClean="0"/>
                        <a:t> NUMÉRICA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1, 2, 3, 4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DISCRETA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102620"/>
                  </a:ext>
                </a:extLst>
              </a:tr>
              <a:tr h="112092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QUALITATIVA</a:t>
                      </a:r>
                    </a:p>
                    <a:p>
                      <a:pPr algn="ctr"/>
                      <a:r>
                        <a:rPr lang="pt-BR" dirty="0" smtClean="0"/>
                        <a:t>CATEGÓRICA SEM ORDENAÇÃO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CACHORRO, GATO, PEIXE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DISCRETA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163709"/>
                  </a:ext>
                </a:extLst>
              </a:tr>
              <a:tr h="112092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QUALITATIVA</a:t>
                      </a:r>
                    </a:p>
                    <a:p>
                      <a:pPr algn="ctr"/>
                      <a:r>
                        <a:rPr lang="pt-BR" dirty="0" smtClean="0"/>
                        <a:t>CATEGÓRICA COM ORDENAÇÃO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BAIXO, MÉDIO, ALTO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DISCRETA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47751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059832" y="6309320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831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27584" y="404664"/>
            <a:ext cx="7683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u="sng" dirty="0" smtClean="0"/>
              <a:t>CODIFICANDO DADOS EM ELEMENTOS VISUAIS</a:t>
            </a:r>
            <a:endParaRPr lang="pt-BR" sz="3000" b="1" u="sng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2004417"/>
            <a:ext cx="7677150" cy="315277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987824" y="6383069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699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563888" y="692696"/>
            <a:ext cx="1656184" cy="5040560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6953055" y="872716"/>
            <a:ext cx="1435369" cy="478853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755576" y="692696"/>
            <a:ext cx="2664296" cy="5040560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605698"/>
              </p:ext>
            </p:extLst>
          </p:nvPr>
        </p:nvGraphicFramePr>
        <p:xfrm>
          <a:off x="611560" y="980728"/>
          <a:ext cx="7833395" cy="4525963"/>
        </p:xfrm>
        <a:graphic>
          <a:graphicData uri="http://schemas.openxmlformats.org/drawingml/2006/table">
            <a:tbl>
              <a:tblPr/>
              <a:tblGrid>
                <a:gridCol w="1566679">
                  <a:extLst>
                    <a:ext uri="{9D8B030D-6E8A-4147-A177-3AD203B41FA5}">
                      <a16:colId xmlns:a16="http://schemas.microsoft.com/office/drawing/2014/main" val="2485896982"/>
                    </a:ext>
                  </a:extLst>
                </a:gridCol>
                <a:gridCol w="1566679">
                  <a:extLst>
                    <a:ext uri="{9D8B030D-6E8A-4147-A177-3AD203B41FA5}">
                      <a16:colId xmlns:a16="http://schemas.microsoft.com/office/drawing/2014/main" val="2573106837"/>
                    </a:ext>
                  </a:extLst>
                </a:gridCol>
                <a:gridCol w="1566679">
                  <a:extLst>
                    <a:ext uri="{9D8B030D-6E8A-4147-A177-3AD203B41FA5}">
                      <a16:colId xmlns:a16="http://schemas.microsoft.com/office/drawing/2014/main" val="1074514726"/>
                    </a:ext>
                  </a:extLst>
                </a:gridCol>
                <a:gridCol w="1566679">
                  <a:extLst>
                    <a:ext uri="{9D8B030D-6E8A-4147-A177-3AD203B41FA5}">
                      <a16:colId xmlns:a16="http://schemas.microsoft.com/office/drawing/2014/main" val="1170912026"/>
                    </a:ext>
                  </a:extLst>
                </a:gridCol>
                <a:gridCol w="1566679">
                  <a:extLst>
                    <a:ext uri="{9D8B030D-6E8A-4147-A177-3AD203B41FA5}">
                      <a16:colId xmlns:a16="http://schemas.microsoft.com/office/drawing/2014/main" val="1589127062"/>
                    </a:ext>
                  </a:extLst>
                </a:gridCol>
              </a:tblGrid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Month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Day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Location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Station ID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Temperature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165301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1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Chicago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USW00014819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25.6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888367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1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San Diego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USW00093107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55.2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346708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1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Houston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dirty="0"/>
                        <a:t>USW00012918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53.9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74958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1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Death Valley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USC00042319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51.0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297312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Chicago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USW00014819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25.5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902877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San Diego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USW00093107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55.3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863729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Houston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USW00012918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53.8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667171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Death Valley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USC00042319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51.2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976184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Chicago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USW00014819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25.3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494775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San Diego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USW00093107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55.3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902218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Death Valley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USC00042319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51.3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720919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dirty="0"/>
                        <a:t>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Houston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USW00012918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dirty="0"/>
                        <a:t>53.8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560583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410487" y="5953326"/>
            <a:ext cx="13544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POSIÇÃO</a:t>
            </a:r>
            <a:endParaRPr lang="pt-BR" sz="25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993502" y="5953326"/>
            <a:ext cx="13544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POSIÇÃO</a:t>
            </a:r>
            <a:endParaRPr lang="pt-BR" sz="25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3871420" y="5953326"/>
            <a:ext cx="10411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CORES</a:t>
            </a:r>
            <a:endParaRPr lang="pt-BR" sz="25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2987824" y="6439384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95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animBg="1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4" y="692696"/>
            <a:ext cx="9003546" cy="5559332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915816" y="6440563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307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47" y="2708920"/>
            <a:ext cx="2904783" cy="174051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7797" y="2636912"/>
            <a:ext cx="2520280" cy="1884534"/>
          </a:xfrm>
          <a:prstGeom prst="rect">
            <a:avLst/>
          </a:prstGeom>
        </p:spPr>
      </p:pic>
      <p:sp>
        <p:nvSpPr>
          <p:cNvPr id="5" name="Seta para a Esquerda e para a Direita 4"/>
          <p:cNvSpPr/>
          <p:nvPr/>
        </p:nvSpPr>
        <p:spPr>
          <a:xfrm>
            <a:off x="3131840" y="3247467"/>
            <a:ext cx="3096344" cy="648072"/>
          </a:xfrm>
          <a:prstGeom prst="left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026085" y="116632"/>
            <a:ext cx="721832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CODIFICANDO DADOS</a:t>
            </a:r>
          </a:p>
          <a:p>
            <a:pPr algn="ctr"/>
            <a:r>
              <a:rPr lang="pt-B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EM ELEMENTOS VISUAIS</a:t>
            </a:r>
            <a:endParaRPr lang="pt-B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414530" y="4810383"/>
            <a:ext cx="8188460" cy="1754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INVERSÃO DOS ELEMENTOS</a:t>
            </a:r>
          </a:p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CODIFICADORES</a:t>
            </a:r>
            <a:endParaRPr lang="pt-B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14530" y="2051394"/>
            <a:ext cx="18642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/>
              <a:t>LOCALIDADE</a:t>
            </a:r>
            <a:endParaRPr lang="pt-BR" sz="25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6732240" y="2055766"/>
            <a:ext cx="22018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/>
              <a:t>TEMPERATURA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22849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64" y="332657"/>
            <a:ext cx="5112568" cy="51125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Título 1"/>
          <p:cNvSpPr>
            <a:spLocks noGrp="1"/>
          </p:cNvSpPr>
          <p:nvPr>
            <p:ph type="ctrTitle"/>
          </p:nvPr>
        </p:nvSpPr>
        <p:spPr>
          <a:xfrm>
            <a:off x="5580112" y="3417664"/>
            <a:ext cx="3477054" cy="2387600"/>
          </a:xfrm>
        </p:spPr>
        <p:txBody>
          <a:bodyPr>
            <a:noAutofit/>
          </a:bodyPr>
          <a:lstStyle/>
          <a:p>
            <a:pPr algn="l"/>
            <a:r>
              <a:rPr lang="en-US" sz="8800" smtClean="0"/>
              <a:t>PyData </a:t>
            </a:r>
            <a:br>
              <a:rPr lang="en-US" sz="8800" smtClean="0"/>
            </a:br>
            <a:r>
              <a:rPr lang="en-US" sz="8800" smtClean="0"/>
              <a:t>Brasília</a:t>
            </a:r>
            <a:endParaRPr lang="en-US" sz="88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1331640" y="6165304"/>
            <a:ext cx="66355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u="sng" dirty="0"/>
              <a:t>https://www.meetup.com/pt-BR/PyData-Brasilia/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6448774" y="836711"/>
            <a:ext cx="253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https://t.me/PyDataBSB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746800"/>
            <a:ext cx="549155" cy="54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6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84"/>
            <a:ext cx="9143999" cy="69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2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2537"/>
            <a:ext cx="9144000" cy="274063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93845" y="332656"/>
            <a:ext cx="5956309" cy="101566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pt-BR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MAPA DE CALOR</a:t>
            </a:r>
            <a:endParaRPr lang="pt-BR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987824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84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115029"/>
            <a:ext cx="4680520" cy="289003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365104"/>
            <a:ext cx="7207529" cy="216024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55576" y="116632"/>
            <a:ext cx="79971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EXISTE GRÁFICO MELHOR ?</a:t>
            </a:r>
            <a:endParaRPr lang="pt-B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890862" y="649687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758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4467" y="0"/>
            <a:ext cx="9272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4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4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" y="1988840"/>
            <a:ext cx="4512502" cy="3384376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3064194" y="277489"/>
            <a:ext cx="296760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CORES</a:t>
            </a:r>
            <a:endParaRPr lang="pt-BR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995936" y="2636912"/>
            <a:ext cx="49685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500" dirty="0" smtClean="0"/>
              <a:t>Distinguir diferentes grupos em um conjunto de dados;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500" dirty="0" smtClean="0"/>
              <a:t>Representar valores em um conjunto de dados;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500" dirty="0" smtClean="0"/>
              <a:t>Usar como elemento de ênfase;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 smtClean="0"/>
          </a:p>
        </p:txBody>
      </p:sp>
    </p:spTree>
    <p:extLst>
      <p:ext uri="{BB962C8B-B14F-4D97-AF65-F5344CB8AC3E}">
        <p14:creationId xmlns:p14="http://schemas.microsoft.com/office/powerpoint/2010/main" val="286382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20016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1055058"/>
            <a:ext cx="8160587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QUALITATIVA</a:t>
            </a:r>
            <a:endParaRPr lang="pt-BR" sz="5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848"/>
            <a:ext cx="9144000" cy="38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2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20016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911042"/>
            <a:ext cx="8160587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QUALITATIVA</a:t>
            </a:r>
            <a:endParaRPr lang="pt-BR" sz="5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72816"/>
            <a:ext cx="7272808" cy="44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8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-27384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925850"/>
            <a:ext cx="8160587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QUANTITATIVAS (SEQUENCIAIS)</a:t>
            </a:r>
            <a:endParaRPr lang="pt-BR" sz="3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67995" y="1628800"/>
            <a:ext cx="8496493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</a:t>
            </a:r>
            <a:r>
              <a:rPr lang="pt-BR" sz="5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atiz único </a:t>
            </a:r>
            <a:r>
              <a:rPr lang="pt-BR" sz="5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 </a:t>
            </a:r>
            <a:r>
              <a:rPr lang="pt-BR" sz="5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múltiplos matizes</a:t>
            </a:r>
            <a:endParaRPr lang="pt-BR" sz="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0" y="2705003"/>
            <a:ext cx="8927976" cy="374833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915816" y="6455077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6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-27384"/>
            <a:ext cx="8160587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5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709826"/>
            <a:ext cx="8160587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QUANTITATIVAS (SEQUENCIAIS)</a:t>
            </a:r>
            <a:endParaRPr lang="pt-BR" sz="3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99" y="1412776"/>
            <a:ext cx="5129421" cy="511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6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-27384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925850"/>
            <a:ext cx="8160587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QUANTITATIVAS (DIVERGENTES)</a:t>
            </a:r>
            <a:endParaRPr lang="pt-BR" sz="3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2259"/>
            <a:ext cx="9144000" cy="3839029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962870" y="6453336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669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-27384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925850"/>
            <a:ext cx="8160587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QUANTITATIVAS (DIVERGENTES)</a:t>
            </a:r>
            <a:endParaRPr lang="pt-BR" sz="3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56792"/>
            <a:ext cx="6240693" cy="468052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059832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429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55576" y="20016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2204864"/>
            <a:ext cx="9044088" cy="432048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576037" y="1196752"/>
            <a:ext cx="4226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u="sng" dirty="0">
                <a:solidFill>
                  <a:schemeClr val="tx2"/>
                </a:solidFill>
              </a:rPr>
              <a:t>http://colorbrewer2.org/</a:t>
            </a:r>
          </a:p>
        </p:txBody>
      </p:sp>
    </p:spTree>
    <p:extLst>
      <p:ext uri="{BB962C8B-B14F-4D97-AF65-F5344CB8AC3E}">
        <p14:creationId xmlns:p14="http://schemas.microsoft.com/office/powerpoint/2010/main" val="322117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95536" y="-25715"/>
            <a:ext cx="8160587" cy="247760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CORES</a:t>
            </a:r>
          </a:p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Como elementos de realce</a:t>
            </a:r>
          </a:p>
          <a:p>
            <a:pPr algn="ctr"/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1680" y="1628800"/>
            <a:ext cx="6044424" cy="4464496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22416" y="6309320"/>
            <a:ext cx="881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tx2"/>
                </a:solidFill>
              </a:rPr>
              <a:t>http://www.storytellingwithdata.com/blog/2018/1/2/introducing-the-2018-swdchallenge</a:t>
            </a:r>
            <a:endParaRPr lang="pt-BR" b="1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6921" y="1916832"/>
            <a:ext cx="6552728" cy="12961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937569" y="4365104"/>
            <a:ext cx="6192688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1017369" y="404664"/>
            <a:ext cx="74430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TIPOS DE VISUALIZAÇÕES</a:t>
            </a:r>
            <a:endParaRPr lang="pt-BR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592573" y="2132856"/>
            <a:ext cx="45722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QUANTIDADES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143974" y="4665910"/>
            <a:ext cx="4114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PROPORÇÕES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977" y="2132856"/>
            <a:ext cx="936104" cy="936104"/>
          </a:xfrm>
          <a:prstGeom prst="rect">
            <a:avLst/>
          </a:prstGeom>
        </p:spPr>
      </p:pic>
      <p:pic>
        <p:nvPicPr>
          <p:cNvPr id="15" name="Imagem 14" descr="donut-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39620" y="4547220"/>
            <a:ext cx="1224136" cy="111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1115616" y="2348880"/>
            <a:ext cx="7056784" cy="17281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917292" y="2701369"/>
            <a:ext cx="51831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QUANTIDADES</a:t>
            </a:r>
            <a:endParaRPr lang="pt-BR" sz="60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9671" y="2564903"/>
            <a:ext cx="1248138" cy="12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Tabela 16"/>
          <p:cNvGraphicFramePr>
            <a:graphicFrameLocks noGrp="1"/>
          </p:cNvGraphicFramePr>
          <p:nvPr/>
        </p:nvGraphicFramePr>
        <p:xfrm>
          <a:off x="1619673" y="1700808"/>
          <a:ext cx="6552727" cy="3888432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419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5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71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651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/>
                        <a:t>Rank</a:t>
                      </a:r>
                      <a:endParaRPr lang="pt-BR" sz="2000" b="1" dirty="0"/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/>
                        <a:t>Title</a:t>
                      </a:r>
                      <a:endParaRPr lang="pt-BR" sz="2000" b="1" dirty="0"/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Weekend </a:t>
                      </a:r>
                      <a:r>
                        <a:rPr lang="pt-BR" sz="2000" b="1" dirty="0" err="1"/>
                        <a:t>gross</a:t>
                      </a:r>
                      <a:endParaRPr lang="pt-BR" sz="2000" b="1" dirty="0"/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493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 Wars: The Last Jedi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$71,565,498</a:t>
                      </a:r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493"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2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Jumanji</a:t>
                      </a:r>
                      <a:r>
                        <a:rPr lang="en-US" sz="2000" dirty="0"/>
                        <a:t>: Welcome to the Jungle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$36,169,328</a:t>
                      </a:r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651"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3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Pitch</a:t>
                      </a:r>
                      <a:r>
                        <a:rPr lang="pt-BR" sz="2000" dirty="0"/>
                        <a:t> </a:t>
                      </a:r>
                      <a:r>
                        <a:rPr lang="pt-BR" sz="2000" dirty="0" err="1"/>
                        <a:t>Perfect</a:t>
                      </a:r>
                      <a:r>
                        <a:rPr lang="pt-BR" sz="2000" dirty="0"/>
                        <a:t> 3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$19,928,525</a:t>
                      </a:r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2493"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4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The Greatest Showman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$8,805,843</a:t>
                      </a:r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651"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5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Ferdinand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$7,316,746</a:t>
                      </a:r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boxoffice-horizontal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36" y="1351454"/>
            <a:ext cx="8029449" cy="4957866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890862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Imagem 8" descr="boxoffice-horizontal-bad-order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44" y="1268760"/>
            <a:ext cx="8064896" cy="4979753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771800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034878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pic>
        <p:nvPicPr>
          <p:cNvPr id="8" name="Imagem 7" descr="income-by-age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1743383"/>
            <a:ext cx="7511325" cy="4637945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2548155" y="1187460"/>
            <a:ext cx="4832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RENDA FAMILIAR ANUAL POR FAIXA ETÁRIA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backgroun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365104"/>
            <a:ext cx="3739344" cy="2492896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0" y="270892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 smtClean="0"/>
              <a:t>A visualização de dados é a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b="1" dirty="0" smtClean="0">
                <a:solidFill>
                  <a:srgbClr val="FF0000"/>
                </a:solidFill>
              </a:rPr>
              <a:t>apresentação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smtClean="0"/>
              <a:t>de informação quantitativa em forma gráfica. Em outras palavras, ela transforma conjuntos de dados em </a:t>
            </a:r>
            <a:r>
              <a:rPr lang="pt-BR" sz="2000" b="1" u="sng" dirty="0" smtClean="0">
                <a:solidFill>
                  <a:srgbClr val="FF0000"/>
                </a:solidFill>
              </a:rPr>
              <a:t>elementos visuais</a:t>
            </a:r>
            <a:r>
              <a:rPr lang="pt-BR" sz="2000" dirty="0" smtClean="0">
                <a:solidFill>
                  <a:srgbClr val="FF0000"/>
                </a:solidFill>
              </a:rPr>
              <a:t> </a:t>
            </a:r>
            <a:r>
              <a:rPr lang="pt-BR" sz="2000" dirty="0" smtClean="0"/>
              <a:t>que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b="1" dirty="0" smtClean="0">
                <a:solidFill>
                  <a:srgbClr val="FF0000"/>
                </a:solidFill>
              </a:rPr>
              <a:t>facilitam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smtClean="0"/>
              <a:t>a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b="1" dirty="0" smtClean="0">
                <a:solidFill>
                  <a:srgbClr val="FF0000"/>
                </a:solidFill>
              </a:rPr>
              <a:t>compreensão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smtClean="0"/>
              <a:t>e 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b="1" dirty="0" smtClean="0">
                <a:solidFill>
                  <a:srgbClr val="FF0000"/>
                </a:solidFill>
              </a:rPr>
              <a:t>processamento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smtClean="0"/>
              <a:t>da informação.</a:t>
            </a:r>
            <a:endParaRPr lang="pt-BR" sz="2000" dirty="0"/>
          </a:p>
        </p:txBody>
      </p:sp>
      <p:sp>
        <p:nvSpPr>
          <p:cNvPr id="22" name="Retângulo 21"/>
          <p:cNvSpPr/>
          <p:nvPr/>
        </p:nvSpPr>
        <p:spPr>
          <a:xfrm>
            <a:off x="683568" y="476672"/>
            <a:ext cx="5646097" cy="155427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9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erlin Sans FB Demi" pitchFamily="34" charset="0"/>
              </a:rPr>
              <a:t>O QUE É ?</a:t>
            </a:r>
            <a:endParaRPr lang="pt-BR" sz="9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erlin Sans FB Demi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788024" y="6525344"/>
            <a:ext cx="39004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solidFill>
                  <a:schemeClr val="tx2"/>
                </a:solidFill>
                <a:latin typeface="Arial Black" pitchFamily="34" charset="0"/>
              </a:rPr>
              <a:t>https://infogram.com/page/data-visualization</a:t>
            </a:r>
          </a:p>
          <a:p>
            <a:endParaRPr lang="pt-BR" dirty="0"/>
          </a:p>
        </p:txBody>
      </p:sp>
      <p:pic>
        <p:nvPicPr>
          <p:cNvPr id="12" name="Imagem 11" descr="head-thin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04317" y="116632"/>
            <a:ext cx="2539683" cy="2539683"/>
          </a:xfrm>
          <a:prstGeom prst="rect">
            <a:avLst/>
          </a:prstGeom>
        </p:spPr>
      </p:pic>
      <p:pic>
        <p:nvPicPr>
          <p:cNvPr id="13" name="Imagem 12" descr="jackiech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3717032"/>
            <a:ext cx="3820058" cy="2753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106886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548155" y="1187460"/>
            <a:ext cx="4832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RENDA FAMILIAR ANUAL POR FAIXA ETÁRIA</a:t>
            </a:r>
            <a:endParaRPr lang="pt-BR" sz="2000" b="1" dirty="0"/>
          </a:p>
        </p:txBody>
      </p:sp>
      <p:pic>
        <p:nvPicPr>
          <p:cNvPr id="9" name="Imagem 8" descr="income-by-age-sorted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600" y="1744528"/>
            <a:ext cx="7509470" cy="46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ângulo 43"/>
          <p:cNvSpPr/>
          <p:nvPr/>
        </p:nvSpPr>
        <p:spPr>
          <a:xfrm>
            <a:off x="395536" y="3356992"/>
            <a:ext cx="8424936" cy="237626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23528" y="1515264"/>
            <a:ext cx="264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VARIÁVEL QUANTITATIVA </a:t>
            </a:r>
            <a:endParaRPr lang="pt-BR" b="1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3419872" y="1475492"/>
            <a:ext cx="24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VARIÁVEL QUALITATIVA</a:t>
            </a:r>
            <a:endParaRPr lang="pt-BR" b="1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6516216" y="1475492"/>
            <a:ext cx="24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VARIÁVEL QUALITATIVA</a:t>
            </a:r>
            <a:endParaRPr lang="pt-BR" b="1" dirty="0"/>
          </a:p>
        </p:txBody>
      </p:sp>
      <p:cxnSp>
        <p:nvCxnSpPr>
          <p:cNvPr id="25" name="Conector reto 24"/>
          <p:cNvCxnSpPr/>
          <p:nvPr/>
        </p:nvCxnSpPr>
        <p:spPr>
          <a:xfrm>
            <a:off x="3419872" y="1628800"/>
            <a:ext cx="0" cy="2160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3419872" y="1844824"/>
            <a:ext cx="547260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8892480" y="1628800"/>
            <a:ext cx="0" cy="2160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323528" y="1844824"/>
            <a:ext cx="25202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Seta em curva para cima 41"/>
          <p:cNvSpPr/>
          <p:nvPr/>
        </p:nvSpPr>
        <p:spPr>
          <a:xfrm>
            <a:off x="1763688" y="2060848"/>
            <a:ext cx="4824536" cy="7920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069293" y="3573016"/>
            <a:ext cx="7069244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60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</a:p>
          <a:p>
            <a:pPr algn="ctr"/>
            <a:r>
              <a:rPr lang="pt-BR" sz="60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AGRUPADAS</a:t>
            </a:r>
            <a:endParaRPr lang="pt-BR" sz="60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106886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pic>
        <p:nvPicPr>
          <p:cNvPr id="13" name="Imagem 12" descr="income-by-age-race-dodged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1664804"/>
            <a:ext cx="9001000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106886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pic>
        <p:nvPicPr>
          <p:cNvPr id="8" name="Imagem 7" descr="income-by-race-age-dodged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916832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AutoShape 2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251520" y="-2835696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684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 descr="its-like-quotth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AutoShape 2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251520" y="-2835696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684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income-by-age-race-dodged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341695"/>
            <a:ext cx="4878000" cy="2943289"/>
          </a:xfrm>
          <a:prstGeom prst="rect">
            <a:avLst/>
          </a:prstGeom>
        </p:spPr>
      </p:pic>
      <p:pic>
        <p:nvPicPr>
          <p:cNvPr id="8" name="Imagem 7" descr="income-by-race-age-dodged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3212976"/>
            <a:ext cx="4876228" cy="332494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5753234" y="2132856"/>
            <a:ext cx="33552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 smtClean="0"/>
              <a:t>Difícil comparar as medianas ao longo de diferentes faixas etárias para um dado grupo racial.</a:t>
            </a:r>
            <a:endParaRPr lang="pt-BR" sz="1500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548680"/>
            <a:ext cx="645245" cy="59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2204864"/>
            <a:ext cx="637351" cy="5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aixaDeTexto 10"/>
          <p:cNvSpPr txBox="1"/>
          <p:nvPr/>
        </p:nvSpPr>
        <p:spPr>
          <a:xfrm>
            <a:off x="5681226" y="476672"/>
            <a:ext cx="33552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 smtClean="0"/>
              <a:t>Fácil comparativo das medianas entre os diferentes grupo raciais para uma dada faixa etária.</a:t>
            </a:r>
            <a:endParaRPr lang="pt-BR" sz="15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3555080"/>
            <a:ext cx="645245" cy="59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5211264"/>
            <a:ext cx="637351" cy="5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aixaDeTexto 13"/>
          <p:cNvSpPr txBox="1"/>
          <p:nvPr/>
        </p:nvSpPr>
        <p:spPr>
          <a:xfrm>
            <a:off x="5664820" y="3454400"/>
            <a:ext cx="33552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 smtClean="0"/>
              <a:t>Apropriado para avaliar o padrão de renda familiar entre diferentes grupos raciais, separados por faixa etárias.</a:t>
            </a:r>
            <a:endParaRPr lang="pt-BR" sz="15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664820" y="5123284"/>
            <a:ext cx="33552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 smtClean="0"/>
              <a:t>Difícil comparação do padrão de renda familiar em uma determinada faixa etária entre diferentes grupos raciais.</a:t>
            </a:r>
            <a:endParaRPr lang="pt-BR" sz="15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5662662" y="6455077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7416" y="2132856"/>
            <a:ext cx="7527032" cy="394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tângulo 12"/>
          <p:cNvSpPr/>
          <p:nvPr/>
        </p:nvSpPr>
        <p:spPr>
          <a:xfrm>
            <a:off x="3324490" y="993502"/>
            <a:ext cx="316035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codificação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043608" y="1727810"/>
            <a:ext cx="12455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posição</a:t>
            </a:r>
            <a:endParaRPr lang="pt-BR" sz="25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046483" y="6093296"/>
            <a:ext cx="12455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posição</a:t>
            </a:r>
            <a:endParaRPr lang="pt-BR" sz="25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7569162" y="2879938"/>
            <a:ext cx="8912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cores</a:t>
            </a:r>
            <a:endParaRPr lang="pt-BR" sz="2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5662662" y="6455077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3324490" y="993502"/>
            <a:ext cx="316035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codificação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Imagem 11" descr="How-the-Brain-Decides-to-Make-an-Effo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1720" y="2564903"/>
            <a:ext cx="4509778" cy="2384545"/>
          </a:xfrm>
          <a:prstGeom prst="rect">
            <a:avLst/>
          </a:prstGeom>
        </p:spPr>
      </p:pic>
      <p:sp>
        <p:nvSpPr>
          <p:cNvPr id="20" name="Retângulo 19"/>
          <p:cNvSpPr/>
          <p:nvPr/>
        </p:nvSpPr>
        <p:spPr>
          <a:xfrm>
            <a:off x="7092280" y="3041958"/>
            <a:ext cx="1584176" cy="3600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7092280" y="3507914"/>
            <a:ext cx="1584176" cy="3600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7092280" y="3978062"/>
            <a:ext cx="1584176" cy="360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7092280" y="4482118"/>
            <a:ext cx="1584176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246" y="3242295"/>
            <a:ext cx="169545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CaixaDeTexto 23"/>
          <p:cNvSpPr txBox="1"/>
          <p:nvPr/>
        </p:nvSpPr>
        <p:spPr>
          <a:xfrm>
            <a:off x="356270" y="2837249"/>
            <a:ext cx="12455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posição</a:t>
            </a:r>
            <a:endParaRPr lang="pt-BR" sz="25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7425146" y="2492896"/>
            <a:ext cx="8912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cores</a:t>
            </a:r>
            <a:endParaRPr lang="pt-BR" sz="2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 descr="income-by-age-race-faceted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528" y="1107893"/>
            <a:ext cx="8534072" cy="5273435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5662662" y="6453336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uxograma: Processo 11"/>
          <p:cNvSpPr/>
          <p:nvPr/>
        </p:nvSpPr>
        <p:spPr>
          <a:xfrm>
            <a:off x="467544" y="2996952"/>
            <a:ext cx="8460432" cy="792088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400843" y="1343090"/>
            <a:ext cx="5007654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RECOMENDAÇÃO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467544" y="3153668"/>
            <a:ext cx="85230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chemeClr val="bg1"/>
                </a:solidFill>
              </a:rPr>
              <a:t>A ESCALA DE UM GRÁFICO DE BARRAS DEVE INICIAR EM ZERO.</a:t>
            </a:r>
            <a:endParaRPr lang="pt-BR" sz="2500" b="1" dirty="0">
              <a:solidFill>
                <a:schemeClr val="bg1"/>
              </a:solidFill>
            </a:endParaRPr>
          </a:p>
        </p:txBody>
      </p:sp>
      <p:pic>
        <p:nvPicPr>
          <p:cNvPr id="13" name="Imagem 12" descr="recommen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0192" y="4289251"/>
            <a:ext cx="2857500" cy="2524125"/>
          </a:xfrm>
          <a:prstGeom prst="rect">
            <a:avLst/>
          </a:prstGeom>
        </p:spPr>
      </p:pic>
      <p:pic>
        <p:nvPicPr>
          <p:cNvPr id="14" name="Imagem 13" descr="highest-survival-rat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91000" y="4797152"/>
            <a:ext cx="5042920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globo repor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0864" y="0"/>
            <a:ext cx="9205728" cy="685800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398769" y="44624"/>
            <a:ext cx="3637727" cy="1477328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9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DADOS</a:t>
            </a:r>
            <a:endParaRPr lang="pt-BR" sz="9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082309" y="1554464"/>
            <a:ext cx="692266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 QUE SÃO ??</a:t>
            </a:r>
            <a:endParaRPr lang="pt-BR" sz="9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1704" y="3103800"/>
            <a:ext cx="8674491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pt-BR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 QUE FAZEM ??</a:t>
            </a:r>
            <a:endParaRPr lang="pt-BR" sz="9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198062" y="4759984"/>
            <a:ext cx="8315098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pt-BR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ONDE VIVEM ??</a:t>
            </a:r>
            <a:endParaRPr lang="pt-BR" sz="9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246532" y="6453336"/>
            <a:ext cx="706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https://flowingdata.com/2015/08/31/bar-chart-baselines-start-at-zero/</a:t>
            </a:r>
            <a:endParaRPr lang="pt-BR" dirty="0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3" name="Imagem 12" descr="weight-bars-default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2822993"/>
            <a:ext cx="9144000" cy="3414319"/>
          </a:xfrm>
          <a:prstGeom prst="rect">
            <a:avLst/>
          </a:prstGeom>
        </p:spPr>
      </p:pic>
      <p:sp>
        <p:nvSpPr>
          <p:cNvPr id="19" name="Fluxograma: Processo 18"/>
          <p:cNvSpPr/>
          <p:nvPr/>
        </p:nvSpPr>
        <p:spPr>
          <a:xfrm>
            <a:off x="107504" y="1268760"/>
            <a:ext cx="8856984" cy="122413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trust-clipart-shake-hands-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9992" y="1484784"/>
            <a:ext cx="1408156" cy="792088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234654" y="1655802"/>
            <a:ext cx="404931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PRINCÍPIO DA CONSISTÊNCIA</a:t>
            </a:r>
            <a:endParaRPr lang="pt-BR" sz="2500" b="1" u="sng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6228184" y="1655802"/>
            <a:ext cx="229171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</a:rPr>
              <a:t>COMUNICAÇÃO</a:t>
            </a:r>
            <a:endParaRPr lang="pt-BR" sz="2500" b="1" u="sng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246532" y="6453336"/>
            <a:ext cx="706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https://flowingdata.com/2015/08/31/bar-chart-baselines-start-at-zero/</a:t>
            </a:r>
            <a:endParaRPr lang="pt-BR" dirty="0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15" name="Conector reto 14"/>
          <p:cNvCxnSpPr/>
          <p:nvPr/>
        </p:nvCxnSpPr>
        <p:spPr>
          <a:xfrm>
            <a:off x="7596113" y="3838982"/>
            <a:ext cx="14401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7726066" y="3838982"/>
            <a:ext cx="0" cy="172819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7596336" y="5567174"/>
            <a:ext cx="14401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5076056" y="2420888"/>
            <a:ext cx="3960440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1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O comprimento representa a quantidade</a:t>
            </a:r>
          </a:p>
          <a:p>
            <a:pPr algn="ctr"/>
            <a:r>
              <a:rPr lang="pt-BR" sz="1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que é maior que 120 libras.</a:t>
            </a:r>
            <a:endParaRPr lang="pt-BR" sz="15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6" name="Seta dobrada para cima 25"/>
          <p:cNvSpPr/>
          <p:nvPr/>
        </p:nvSpPr>
        <p:spPr>
          <a:xfrm>
            <a:off x="7812360" y="3190910"/>
            <a:ext cx="288032" cy="1584176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69" y="2955414"/>
            <a:ext cx="76485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Seta dobrada para cima 27"/>
          <p:cNvSpPr/>
          <p:nvPr/>
        </p:nvSpPr>
        <p:spPr>
          <a:xfrm rot="5400000">
            <a:off x="341530" y="5765196"/>
            <a:ext cx="432048" cy="756084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/>
          <p:cNvSpPr txBox="1"/>
          <p:nvPr/>
        </p:nvSpPr>
        <p:spPr>
          <a:xfrm>
            <a:off x="467544" y="6080755"/>
            <a:ext cx="3960440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1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Eixo com intervalo de 60 libras.</a:t>
            </a:r>
            <a:endParaRPr lang="pt-BR" sz="15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0" name="Fluxograma: Processo 29"/>
          <p:cNvSpPr/>
          <p:nvPr/>
        </p:nvSpPr>
        <p:spPr>
          <a:xfrm>
            <a:off x="107504" y="1196752"/>
            <a:ext cx="8856984" cy="122413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234654" y="1583794"/>
            <a:ext cx="404931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PRINCÍPIO DA CONSISTÊNCIA</a:t>
            </a:r>
            <a:endParaRPr lang="pt-BR" sz="2500" b="1" u="sng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6228184" y="1594892"/>
            <a:ext cx="229171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</a:rPr>
              <a:t>COMUNICAÇÃO</a:t>
            </a:r>
            <a:endParaRPr lang="pt-BR" sz="2500" b="1" u="sng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</a:endParaRPr>
          </a:p>
        </p:txBody>
      </p:sp>
      <p:pic>
        <p:nvPicPr>
          <p:cNvPr id="34" name="Imagem 33" descr="disagre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27984" y="1317104"/>
            <a:ext cx="1279690" cy="95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246532" y="6453336"/>
            <a:ext cx="706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https://flowingdata.com/2015/08/31/bar-chart-baselines-start-at-zero/</a:t>
            </a:r>
            <a:endParaRPr lang="pt-BR" dirty="0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" name="Imagem 17" descr="weight-bars-diff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2420888"/>
            <a:ext cx="9144000" cy="3699545"/>
          </a:xfrm>
          <a:prstGeom prst="rect">
            <a:avLst/>
          </a:prstGeom>
        </p:spPr>
      </p:pic>
      <p:sp>
        <p:nvSpPr>
          <p:cNvPr id="20" name="Fluxograma: Processo 19"/>
          <p:cNvSpPr/>
          <p:nvPr/>
        </p:nvSpPr>
        <p:spPr>
          <a:xfrm>
            <a:off x="107504" y="1052736"/>
            <a:ext cx="8856984" cy="122413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 descr="trust-clipart-shake-hands-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9992" y="1268760"/>
            <a:ext cx="1408156" cy="792088"/>
          </a:xfrm>
          <a:prstGeom prst="rect">
            <a:avLst/>
          </a:prstGeom>
        </p:spPr>
      </p:pic>
      <p:sp>
        <p:nvSpPr>
          <p:cNvPr id="24" name="Retângulo 23"/>
          <p:cNvSpPr/>
          <p:nvPr/>
        </p:nvSpPr>
        <p:spPr>
          <a:xfrm>
            <a:off x="234654" y="1439778"/>
            <a:ext cx="404931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PRINCÍPIO DA CONSISTÊNCIA</a:t>
            </a:r>
            <a:endParaRPr lang="pt-BR" sz="2500" b="1" u="sng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6228184" y="1439778"/>
            <a:ext cx="229171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</a:rPr>
              <a:t>COMUNICAÇÃO</a:t>
            </a:r>
            <a:endParaRPr lang="pt-BR" sz="2500" b="1" u="sng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xograma: Processo 13"/>
          <p:cNvSpPr/>
          <p:nvPr/>
        </p:nvSpPr>
        <p:spPr>
          <a:xfrm>
            <a:off x="251520" y="1124744"/>
            <a:ext cx="8676456" cy="1152128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162694" y="-14610"/>
            <a:ext cx="3458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DOT PLOTS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836712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42578" y="1143794"/>
            <a:ext cx="84969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>
                <a:solidFill>
                  <a:schemeClr val="bg1"/>
                </a:solidFill>
              </a:rPr>
              <a:t>A recomendação – em um gráfico de barras – de iniciar um eixo em zero podem </a:t>
            </a:r>
            <a:r>
              <a:rPr lang="pt-BR" sz="1600" b="1" dirty="0" smtClean="0">
                <a:solidFill>
                  <a:srgbClr val="FFFF00"/>
                </a:solidFill>
              </a:rPr>
              <a:t>obscurecer</a:t>
            </a:r>
            <a:r>
              <a:rPr lang="pt-BR" sz="1600" dirty="0" smtClean="0">
                <a:solidFill>
                  <a:schemeClr val="bg1"/>
                </a:solidFill>
              </a:rPr>
              <a:t>, ou mesmo omitir, certas </a:t>
            </a:r>
            <a:r>
              <a:rPr lang="pt-BR" sz="1600" b="1" dirty="0" smtClean="0">
                <a:solidFill>
                  <a:srgbClr val="FFFF00"/>
                </a:solidFill>
              </a:rPr>
              <a:t>características chaves</a:t>
            </a:r>
            <a:r>
              <a:rPr lang="pt-BR" sz="1600" dirty="0" smtClean="0">
                <a:solidFill>
                  <a:srgbClr val="FFFF00"/>
                </a:solidFill>
              </a:rPr>
              <a:t> </a:t>
            </a:r>
            <a:r>
              <a:rPr lang="pt-BR" sz="1600" dirty="0" smtClean="0">
                <a:solidFill>
                  <a:schemeClr val="bg1"/>
                </a:solidFill>
              </a:rPr>
              <a:t>que são necessárias serem apresentadas a uma dada audiência. Nesse caso, podemos representar valores posicionando </a:t>
            </a:r>
            <a:r>
              <a:rPr lang="pt-BR" sz="1600" b="1" dirty="0" smtClean="0">
                <a:solidFill>
                  <a:srgbClr val="FFFF00"/>
                </a:solidFill>
              </a:rPr>
              <a:t>pontos</a:t>
            </a:r>
            <a:r>
              <a:rPr lang="pt-BR" sz="1600" dirty="0" smtClean="0">
                <a:solidFill>
                  <a:schemeClr val="bg1"/>
                </a:solidFill>
              </a:rPr>
              <a:t> em locais apropriados ao longo dos eixos x e y.</a:t>
            </a:r>
          </a:p>
        </p:txBody>
      </p:sp>
      <p:pic>
        <p:nvPicPr>
          <p:cNvPr id="15" name="Imagem 14" descr="Americas-life-expect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45" y="2383465"/>
            <a:ext cx="4602088" cy="4141879"/>
          </a:xfrm>
          <a:prstGeom prst="rect">
            <a:avLst/>
          </a:prstGeom>
        </p:spPr>
      </p:pic>
      <p:pic>
        <p:nvPicPr>
          <p:cNvPr id="23" name="Imagem 22" descr="Americas-life-expect-bars-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9992" y="2453752"/>
            <a:ext cx="4604000" cy="4143600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2925341" y="6510486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Imagem 13" descr="order-matter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703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162694" y="-14610"/>
            <a:ext cx="3458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DOT PLOTS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836712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 descr="Americas-life-expect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45" y="1989280"/>
            <a:ext cx="4400000" cy="3960000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2925341" y="6455077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755576" y="1071786"/>
            <a:ext cx="3342582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RELEMBRANDO:</a:t>
            </a:r>
            <a:endParaRPr lang="pt-BR" sz="3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067944" y="1069866"/>
            <a:ext cx="4364143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3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CRITÉRIOS DE DESIGN</a:t>
            </a:r>
            <a:endParaRPr lang="pt-BR" sz="35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18" name="Imagem 17" descr="Americas-life-expect-bad-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08015" y="1988840"/>
            <a:ext cx="4400489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187624" y="2348880"/>
            <a:ext cx="6768752" cy="17281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947844" y="2662790"/>
            <a:ext cx="455060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PROPORÇÕES</a:t>
            </a:r>
            <a:endParaRPr lang="pt-BR" sz="60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9" name="Imagem 18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2023" y="2539840"/>
            <a:ext cx="1371785" cy="12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 descr="x-1603-fractions-lrg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6512" y="27384"/>
            <a:ext cx="9180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4085874" y="4653136"/>
            <a:ext cx="4608512" cy="7920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4113057" y="3356992"/>
            <a:ext cx="4608512" cy="7920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122022" y="2276872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672" y="1920949"/>
            <a:ext cx="3692240" cy="3668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aixaDeTexto 10"/>
          <p:cNvSpPr txBox="1"/>
          <p:nvPr/>
        </p:nvSpPr>
        <p:spPr>
          <a:xfrm>
            <a:off x="4226711" y="2348880"/>
            <a:ext cx="437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ÁREA DO CÍRCULO REPRESENTA O TODO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130987" y="3405046"/>
            <a:ext cx="4644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CADA FATIA REPRESENTA UM PERCENTUAL</a:t>
            </a:r>
          </a:p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DA TOTALIDADE.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041005" y="4692225"/>
            <a:ext cx="4719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RECOMENDADO PARA COMPARAR POUCOS</a:t>
            </a:r>
          </a:p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VALORES (QUATRO OU MENOS).</a:t>
            </a: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780928"/>
            <a:ext cx="441612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tângulo 18"/>
          <p:cNvSpPr/>
          <p:nvPr/>
        </p:nvSpPr>
        <p:spPr>
          <a:xfrm>
            <a:off x="2411760" y="6095618"/>
            <a:ext cx="475252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Graphical Perception and Graphical Methods for Analyzing Scientific Data</a:t>
            </a:r>
          </a:p>
          <a:p>
            <a:r>
              <a:rPr lang="en-US" sz="1000" dirty="0" smtClean="0"/>
              <a:t>William S. Cleveland and Robert McGill</a:t>
            </a:r>
          </a:p>
          <a:p>
            <a:r>
              <a:rPr lang="pt-BR" sz="1000" dirty="0" err="1" smtClean="0"/>
              <a:t>Science</a:t>
            </a:r>
            <a:r>
              <a:rPr lang="pt-BR" sz="1000" dirty="0" smtClean="0"/>
              <a:t>, </a:t>
            </a:r>
            <a:r>
              <a:rPr lang="pt-BR" sz="1000" dirty="0" err="1" smtClean="0"/>
              <a:t>New</a:t>
            </a:r>
            <a:r>
              <a:rPr lang="pt-BR" sz="1000" dirty="0" smtClean="0"/>
              <a:t> Series, Vol. 229, No. 4716 (</a:t>
            </a:r>
            <a:r>
              <a:rPr lang="pt-BR" sz="1000" dirty="0" err="1" smtClean="0"/>
              <a:t>Aug</a:t>
            </a:r>
            <a:r>
              <a:rPr lang="pt-BR" sz="1000" dirty="0" smtClean="0"/>
              <a:t>. 30, 1985), pp. 828-833</a:t>
            </a:r>
          </a:p>
          <a:p>
            <a:endParaRPr lang="pt-B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1556792"/>
            <a:ext cx="4051223" cy="4065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knowsnoth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090"/>
            <a:ext cx="9165392" cy="68610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8151" y="1124744"/>
            <a:ext cx="3693769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m 9" descr="Wtf-Is-Going-On-In-This-Conversation-mem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01988" y="1762472"/>
            <a:ext cx="4762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124744"/>
            <a:ext cx="3816424" cy="21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92761" y="1772816"/>
            <a:ext cx="3827711" cy="1207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5656" y="3792438"/>
            <a:ext cx="6356745" cy="201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m 12" descr="capiroto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9712" y="1124744"/>
            <a:ext cx="5544616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627784" y="2204864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373881" y="983050"/>
            <a:ext cx="5061578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RECOMENDAÇÕES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Imagem 11" descr="pies-good-practic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560" y="3284984"/>
            <a:ext cx="8316416" cy="1732587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691680" y="638132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 smtClean="0">
                <a:solidFill>
                  <a:srgbClr val="0070C0"/>
                </a:solidFill>
              </a:rPr>
              <a:t>https://flowingdata.com/2015/08/11/real-chart-rules-to-follow/</a:t>
            </a:r>
            <a:endParaRPr lang="pt-BR" u="sng" dirty="0">
              <a:solidFill>
                <a:srgbClr val="0070C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275856" y="2267580"/>
            <a:ext cx="337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EVITE USAR MUITAS CATEGORIAS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627784" y="1988840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373881" y="983050"/>
            <a:ext cx="5061578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RECOMENDAÇÕES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691680" y="638132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 smtClean="0">
                <a:solidFill>
                  <a:srgbClr val="0070C0"/>
                </a:solidFill>
              </a:rPr>
              <a:t>https://flowingdata.com/2015/08/11/real-chart-rules-to-follow/</a:t>
            </a:r>
            <a:endParaRPr lang="pt-BR" u="sng" dirty="0">
              <a:solidFill>
                <a:srgbClr val="0070C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275856" y="2051556"/>
            <a:ext cx="337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EVITE USAR MUITAS CATEGORIAS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Imagem 16" descr="Pie-chart-of-countries-by-are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8250" y="2780928"/>
            <a:ext cx="804623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483768" y="1916832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0" y="-1938338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373881" y="983050"/>
            <a:ext cx="5061578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RECOMENDAÇÕES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43608" y="6381328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 smtClean="0">
                <a:solidFill>
                  <a:srgbClr val="0070C0"/>
                </a:solidFill>
              </a:rPr>
              <a:t>https://flowingdata.com/2009/11/26/fox-news-makes-the-best-pie-chart-ever/</a:t>
            </a:r>
            <a:endParaRPr lang="pt-BR" u="sng" dirty="0">
              <a:solidFill>
                <a:srgbClr val="0070C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059832" y="1979548"/>
            <a:ext cx="347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FRAÇÕES DEVEM SOMAR 100%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Imagem 12" descr="Fox-News-pie-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3768" y="2636912"/>
            <a:ext cx="4623031" cy="34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483768" y="1916832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373881" y="983050"/>
            <a:ext cx="5061578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RECOMENDAÇÕES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43608" y="6381328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 smtClean="0">
                <a:solidFill>
                  <a:srgbClr val="0070C0"/>
                </a:solidFill>
              </a:rPr>
              <a:t>https://flowingdata.com/2009/11/26/fox-news-makes-the-best-pie-chart-ever/</a:t>
            </a:r>
            <a:endParaRPr lang="pt-BR" u="sng" dirty="0">
              <a:solidFill>
                <a:srgbClr val="0070C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059832" y="1979548"/>
            <a:ext cx="347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FRAÇÕES DEVEM SOMAR 100%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Imagem 12" descr="Fox-News-pie-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3768" y="2636912"/>
            <a:ext cx="4623031" cy="34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83693" y="44624"/>
            <a:ext cx="6216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DONUT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21" name="Imagem 20" descr="donut-chart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7744" y="1839108"/>
            <a:ext cx="4843060" cy="3102060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47167" y="4629150"/>
            <a:ext cx="208597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83693" y="44624"/>
            <a:ext cx="6216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DONUT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17" name="Imagem 16" descr="Pretty-Pizza-Slice-And-Doughnut-Tattoo-By-Libby-Gu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5976" y="1628800"/>
            <a:ext cx="4446709" cy="4464496"/>
          </a:xfrm>
          <a:prstGeom prst="rect">
            <a:avLst/>
          </a:prstGeom>
        </p:spPr>
      </p:pic>
      <p:pic>
        <p:nvPicPr>
          <p:cNvPr id="18" name="Imagem 17" descr="holding-coffee-with-to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8" y="1971600"/>
            <a:ext cx="3734275" cy="390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593342" y="5004211"/>
            <a:ext cx="8208912" cy="648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83693" y="44624"/>
            <a:ext cx="6216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DONUT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2483768" y="6372036"/>
            <a:ext cx="4594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0070C0"/>
                </a:solidFill>
              </a:rPr>
              <a:t>http://hypsypops.com/pie-chart-donut-chart/</a:t>
            </a:r>
            <a:endParaRPr lang="pt-BR" b="1" dirty="0">
              <a:solidFill>
                <a:srgbClr val="0070C0"/>
              </a:solidFill>
            </a:endParaRPr>
          </a:p>
        </p:txBody>
      </p:sp>
      <p:pic>
        <p:nvPicPr>
          <p:cNvPr id="11" name="Imagem 10" descr="bar-graph-to-donut-graph-768x27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1760" y="2089307"/>
            <a:ext cx="4877051" cy="1771741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3275856" y="983050"/>
            <a:ext cx="316035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codificação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735440" y="4149080"/>
            <a:ext cx="607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VALORES SÃO CODIFICADOS COMO </a:t>
            </a:r>
            <a:r>
              <a:rPr lang="pt-BR" b="1" u="sng" dirty="0" smtClean="0">
                <a:solidFill>
                  <a:srgbClr val="FF0000"/>
                </a:solidFill>
              </a:rPr>
              <a:t>COMPRIMENTO</a:t>
            </a:r>
            <a:r>
              <a:rPr lang="pt-BR" dirty="0" smtClean="0"/>
              <a:t> DO ARCO. 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54647" y="5014917"/>
            <a:ext cx="8237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O gráfico de </a:t>
            </a:r>
            <a:r>
              <a:rPr lang="pt-BR" dirty="0" err="1" smtClean="0">
                <a:solidFill>
                  <a:schemeClr val="bg1"/>
                </a:solidFill>
              </a:rPr>
              <a:t>donut</a:t>
            </a:r>
            <a:r>
              <a:rPr lang="pt-BR" dirty="0" smtClean="0">
                <a:solidFill>
                  <a:schemeClr val="bg1"/>
                </a:solidFill>
              </a:rPr>
              <a:t> pode ser imaginado como um gráfico de barras empilhadas que foi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enrolado em si mesmo.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33301"/>
            <a:ext cx="4536504" cy="453650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" y="4639046"/>
            <a:ext cx="2676431" cy="218932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81936" y="141600"/>
            <a:ext cx="6230424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MOMENTO</a:t>
            </a:r>
            <a:endParaRPr lang="pt-BR" sz="100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" y="0"/>
            <a:ext cx="9184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8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20" y="-99392"/>
            <a:ext cx="9293907" cy="70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7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75" y="1509861"/>
            <a:ext cx="6943725" cy="49434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36451"/>
            <a:ext cx="70485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9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085283"/>
            <a:ext cx="8629462" cy="2639861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67544" y="548680"/>
            <a:ext cx="88569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b="1" dirty="0">
                <a:solidFill>
                  <a:schemeClr val="tx2"/>
                </a:solidFill>
              </a:rPr>
              <a:t>https://github.com/netoferraz/dataviz_para_todos</a:t>
            </a:r>
          </a:p>
        </p:txBody>
      </p:sp>
    </p:spTree>
    <p:extLst>
      <p:ext uri="{BB962C8B-B14F-4D97-AF65-F5344CB8AC3E}">
        <p14:creationId xmlns:p14="http://schemas.microsoft.com/office/powerpoint/2010/main" val="20466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046226"/>
            <a:ext cx="7056784" cy="231076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3501008"/>
            <a:ext cx="6552728" cy="3149838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619672" y="265593"/>
            <a:ext cx="61768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u="sng" dirty="0">
                <a:solidFill>
                  <a:schemeClr val="accent1"/>
                </a:solidFill>
              </a:rPr>
              <a:t>http://www.maisbikecompartilhada.com.br/</a:t>
            </a:r>
          </a:p>
        </p:txBody>
      </p:sp>
    </p:spTree>
    <p:extLst>
      <p:ext uri="{BB962C8B-B14F-4D97-AF65-F5344CB8AC3E}">
        <p14:creationId xmlns:p14="http://schemas.microsoft.com/office/powerpoint/2010/main" val="117692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89" y="1793751"/>
            <a:ext cx="8105775" cy="14192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16632"/>
            <a:ext cx="8640960" cy="15875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26" y="3228466"/>
            <a:ext cx="7847922" cy="34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4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44"/>
            <a:ext cx="9144000" cy="687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7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0" y="260648"/>
            <a:ext cx="9144000" cy="541483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650803" y="6257836"/>
            <a:ext cx="4153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200" b="1" u="sng" dirty="0">
                <a:solidFill>
                  <a:schemeClr val="tx2"/>
                </a:solidFill>
              </a:rPr>
              <a:t>\data\</a:t>
            </a:r>
            <a:r>
              <a:rPr lang="pt-BR" sz="1200" b="1" u="sng" dirty="0" err="1">
                <a:solidFill>
                  <a:schemeClr val="tx2"/>
                </a:solidFill>
              </a:rPr>
              <a:t>interm</a:t>
            </a:r>
            <a:r>
              <a:rPr lang="pt-BR" sz="1200" b="1" u="sng" dirty="0">
                <a:solidFill>
                  <a:schemeClr val="tx2"/>
                </a:solidFill>
              </a:rPr>
              <a:t>\faixa_etaria_usuarios_df.csv</a:t>
            </a:r>
          </a:p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213992" y="5862601"/>
            <a:ext cx="5814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https://public.flourish.studio/visualisation/110503/</a:t>
            </a:r>
          </a:p>
        </p:txBody>
      </p:sp>
    </p:spTree>
    <p:extLst>
      <p:ext uri="{BB962C8B-B14F-4D97-AF65-F5344CB8AC3E}">
        <p14:creationId xmlns:p14="http://schemas.microsoft.com/office/powerpoint/2010/main" val="107765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648012" y="6419261"/>
            <a:ext cx="384797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 smtClean="0">
                <a:solidFill>
                  <a:schemeClr val="tx2"/>
                </a:solidFill>
              </a:rPr>
              <a:t>dataviz_para_todos</a:t>
            </a:r>
            <a:r>
              <a:rPr lang="pt-BR" sz="1200" b="1" u="sng" dirty="0" smtClean="0">
                <a:solidFill>
                  <a:schemeClr val="tx2"/>
                </a:solidFill>
              </a:rPr>
              <a:t>\data\</a:t>
            </a:r>
            <a:r>
              <a:rPr lang="pt-BR" sz="1200" b="1" u="sng" dirty="0" err="1" smtClean="0">
                <a:solidFill>
                  <a:schemeClr val="tx2"/>
                </a:solidFill>
              </a:rPr>
              <a:t>interm</a:t>
            </a:r>
            <a:r>
              <a:rPr lang="pt-BR" sz="1200" b="1" u="sng" dirty="0" smtClean="0">
                <a:solidFill>
                  <a:schemeClr val="tx2"/>
                </a:solidFill>
              </a:rPr>
              <a:t>\</a:t>
            </a:r>
            <a:r>
              <a:rPr lang="pt-BR" sz="1200" b="1" u="sng" dirty="0">
                <a:solidFill>
                  <a:schemeClr val="tx2"/>
                </a:solidFill>
              </a:rPr>
              <a:t>genero_usuarios_df.csv</a:t>
            </a:r>
          </a:p>
          <a:p>
            <a:endParaRPr lang="pt-BR" sz="1500" b="1" u="sng" dirty="0">
              <a:solidFill>
                <a:schemeClr val="tx2"/>
              </a:solidFill>
            </a:endParaRPr>
          </a:p>
          <a:p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107973"/>
            <a:ext cx="9144000" cy="540925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123728" y="6057027"/>
            <a:ext cx="5616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https://public.flourish.studio/visualisation/110517/</a:t>
            </a:r>
          </a:p>
        </p:txBody>
      </p:sp>
    </p:spTree>
    <p:extLst>
      <p:ext uri="{BB962C8B-B14F-4D97-AF65-F5344CB8AC3E}">
        <p14:creationId xmlns:p14="http://schemas.microsoft.com/office/powerpoint/2010/main" val="26988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799580" y="44624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95536" y="260648"/>
            <a:ext cx="92890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ESTAÇÕES DE BIKE SHARING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12776"/>
            <a:ext cx="6772275" cy="55245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7" y="2300064"/>
            <a:ext cx="9012129" cy="343319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627784" y="6453336"/>
            <a:ext cx="4015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 smtClean="0">
                <a:solidFill>
                  <a:schemeClr val="tx2"/>
                </a:solidFill>
              </a:rPr>
              <a:t>dataviz_para_todos</a:t>
            </a:r>
            <a:r>
              <a:rPr lang="pt-BR" sz="1200" b="1" u="sng" dirty="0" smtClean="0">
                <a:solidFill>
                  <a:schemeClr val="tx2"/>
                </a:solidFill>
              </a:rPr>
              <a:t>\data\</a:t>
            </a:r>
            <a:r>
              <a:rPr lang="pt-BR" sz="1200" b="1" u="sng" dirty="0" err="1" smtClean="0">
                <a:solidFill>
                  <a:schemeClr val="tx2"/>
                </a:solidFill>
              </a:rPr>
              <a:t>interm</a:t>
            </a:r>
            <a:r>
              <a:rPr lang="pt-BR" sz="1200" b="1" u="sng" dirty="0" smtClean="0">
                <a:solidFill>
                  <a:schemeClr val="tx2"/>
                </a:solidFill>
              </a:rPr>
              <a:t>\</a:t>
            </a:r>
            <a:r>
              <a:rPr lang="pt-BR" sz="1200" b="1" u="sng" dirty="0">
                <a:solidFill>
                  <a:schemeClr val="tx2"/>
                </a:solidFill>
              </a:rPr>
              <a:t>analise_tempo_medio.csv</a:t>
            </a:r>
          </a:p>
        </p:txBody>
      </p:sp>
      <p:sp>
        <p:nvSpPr>
          <p:cNvPr id="7" name="Retângulo 6"/>
          <p:cNvSpPr/>
          <p:nvPr/>
        </p:nvSpPr>
        <p:spPr>
          <a:xfrm>
            <a:off x="2250522" y="6068094"/>
            <a:ext cx="5273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https://public.flourish.studio/visualisation/110646/</a:t>
            </a:r>
          </a:p>
        </p:txBody>
      </p:sp>
    </p:spTree>
    <p:extLst>
      <p:ext uri="{BB962C8B-B14F-4D97-AF65-F5344CB8AC3E}">
        <p14:creationId xmlns:p14="http://schemas.microsoft.com/office/powerpoint/2010/main" val="303619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574032" y="6359383"/>
            <a:ext cx="442935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 smtClean="0">
                <a:solidFill>
                  <a:schemeClr val="tx2"/>
                </a:solidFill>
              </a:rPr>
              <a:t>dataviz_para_todos</a:t>
            </a:r>
            <a:r>
              <a:rPr lang="pt-BR" sz="1200" b="1" u="sng" dirty="0" smtClean="0">
                <a:solidFill>
                  <a:schemeClr val="tx2"/>
                </a:solidFill>
              </a:rPr>
              <a:t>\data\</a:t>
            </a:r>
            <a:r>
              <a:rPr lang="pt-BR" sz="1200" b="1" u="sng" dirty="0" err="1" smtClean="0">
                <a:solidFill>
                  <a:schemeClr val="tx2"/>
                </a:solidFill>
              </a:rPr>
              <a:t>interm</a:t>
            </a:r>
            <a:r>
              <a:rPr lang="pt-BR" sz="1200" b="1" u="sng" dirty="0" smtClean="0">
                <a:solidFill>
                  <a:schemeClr val="tx2"/>
                </a:solidFill>
              </a:rPr>
              <a:t>\</a:t>
            </a:r>
            <a:r>
              <a:rPr lang="pt-BR" sz="1200" b="1" u="sng" dirty="0">
                <a:solidFill>
                  <a:schemeClr val="tx2"/>
                </a:solidFill>
              </a:rPr>
              <a:t>tempo_percurso_diff_idades.csv</a:t>
            </a:r>
          </a:p>
          <a:p>
            <a:endParaRPr lang="pt-BR" sz="1500" b="1" dirty="0">
              <a:solidFill>
                <a:schemeClr val="tx2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286000" y="6021288"/>
            <a:ext cx="5454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https://public.flourish.studio/visualisation/110651/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370"/>
            <a:ext cx="9144000" cy="540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5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47676"/>
            <a:ext cx="2401201" cy="3885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170" y="2415908"/>
            <a:ext cx="3197318" cy="30321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CaixaDeTexto 4"/>
          <p:cNvSpPr txBox="1"/>
          <p:nvPr/>
        </p:nvSpPr>
        <p:spPr>
          <a:xfrm>
            <a:off x="42378" y="692696"/>
            <a:ext cx="91594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rgbClr val="272973"/>
                </a:solidFill>
              </a:rPr>
              <a:t>https://twitter.com/undertheraedar/status/1044249442197688320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2060848"/>
            <a:ext cx="2705557" cy="36724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889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40" y="1124744"/>
            <a:ext cx="6492436" cy="531773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971600" y="106993"/>
            <a:ext cx="92890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COMO SÃO UTILIZADAS ?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82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332142"/>
              </p:ext>
            </p:extLst>
          </p:nvPr>
        </p:nvGraphicFramePr>
        <p:xfrm>
          <a:off x="43064" y="2348880"/>
          <a:ext cx="3952872" cy="4032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Imagem de Bitmap" r:id="rId4" imgW="3390840" imgH="3459600" progId="Paint.Picture">
                  <p:embed/>
                </p:oleObj>
              </mc:Choice>
              <mc:Fallback>
                <p:oleObj name="Imagem de Bitmap" r:id="rId4" imgW="3390840" imgH="34596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064" y="2348880"/>
                        <a:ext cx="3952872" cy="4032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4609" y="2924944"/>
            <a:ext cx="4953895" cy="331236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942371" y="201414"/>
            <a:ext cx="74406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LOCAÇÃO -&gt; DEVOLUÇÃO</a:t>
            </a:r>
            <a:endParaRPr lang="pt-BR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345113" y="1196752"/>
            <a:ext cx="6635151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1902 PARES DIFERENTES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835696" y="6525344"/>
            <a:ext cx="60365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500" b="1" u="sng" dirty="0">
                <a:solidFill>
                  <a:schemeClr val="tx2"/>
                </a:solidFill>
              </a:rPr>
              <a:t>\data\</a:t>
            </a:r>
            <a:r>
              <a:rPr lang="pt-BR" sz="1500" b="1" u="sng" dirty="0" err="1">
                <a:solidFill>
                  <a:schemeClr val="tx2"/>
                </a:solidFill>
              </a:rPr>
              <a:t>interm</a:t>
            </a:r>
            <a:r>
              <a:rPr lang="pt-BR" sz="1500" b="1" u="sng" dirty="0">
                <a:solidFill>
                  <a:schemeClr val="tx2"/>
                </a:solidFill>
              </a:rPr>
              <a:t>\fluxo_trajetos_contagem_completo.csv</a:t>
            </a:r>
          </a:p>
          <a:p>
            <a:endParaRPr lang="pt-BR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2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9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27820"/>
            <a:ext cx="7620000" cy="43815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148202" y="201414"/>
            <a:ext cx="702897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DEFINIR AS PERGUNTAS</a:t>
            </a:r>
          </a:p>
          <a:p>
            <a:pPr algn="ctr"/>
            <a:r>
              <a:rPr lang="pt-BR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FILTRAR OS DADOS</a:t>
            </a:r>
          </a:p>
        </p:txBody>
      </p:sp>
    </p:spTree>
    <p:extLst>
      <p:ext uri="{BB962C8B-B14F-4D97-AF65-F5344CB8AC3E}">
        <p14:creationId xmlns:p14="http://schemas.microsoft.com/office/powerpoint/2010/main" val="271742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7384"/>
            <a:ext cx="7177325" cy="656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4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699792" y="6306928"/>
            <a:ext cx="75608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200" b="1" u="sng" dirty="0">
                <a:solidFill>
                  <a:schemeClr val="tx2"/>
                </a:solidFill>
              </a:rPr>
              <a:t>\data\</a:t>
            </a:r>
            <a:r>
              <a:rPr lang="pt-BR" sz="1200" b="1" u="sng" dirty="0" err="1">
                <a:solidFill>
                  <a:schemeClr val="tx2"/>
                </a:solidFill>
              </a:rPr>
              <a:t>interm</a:t>
            </a:r>
            <a:r>
              <a:rPr lang="pt-BR" sz="1200" b="1" u="sng" dirty="0">
                <a:solidFill>
                  <a:schemeClr val="tx2"/>
                </a:solidFill>
              </a:rPr>
              <a:t>\plotar_curva_pareto.csv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005"/>
            <a:ext cx="9144000" cy="540925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195736" y="5879834"/>
            <a:ext cx="5578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https://public.flourish.studio/visualisation/110588/</a:t>
            </a:r>
          </a:p>
        </p:txBody>
      </p:sp>
    </p:spTree>
    <p:extLst>
      <p:ext uri="{BB962C8B-B14F-4D97-AF65-F5344CB8AC3E}">
        <p14:creationId xmlns:p14="http://schemas.microsoft.com/office/powerpoint/2010/main" val="113460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07"/>
            <a:ext cx="9144000" cy="658518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411760" y="6381328"/>
            <a:ext cx="75608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200" b="1" u="sng" dirty="0">
                <a:solidFill>
                  <a:schemeClr val="tx2"/>
                </a:solidFill>
              </a:rPr>
              <a:t>\data\</a:t>
            </a:r>
            <a:r>
              <a:rPr lang="pt-BR" sz="1200" b="1" u="sng" dirty="0" err="1">
                <a:solidFill>
                  <a:schemeClr val="tx2"/>
                </a:solidFill>
              </a:rPr>
              <a:t>interm</a:t>
            </a:r>
            <a:r>
              <a:rPr lang="pt-BR" sz="1200" b="1" u="sng" dirty="0">
                <a:solidFill>
                  <a:schemeClr val="tx2"/>
                </a:solidFill>
              </a:rPr>
              <a:t>\regra_pareto_selecionado.csv</a:t>
            </a:r>
          </a:p>
        </p:txBody>
      </p:sp>
      <p:sp>
        <p:nvSpPr>
          <p:cNvPr id="5" name="Retângulo 4"/>
          <p:cNvSpPr/>
          <p:nvPr/>
        </p:nvSpPr>
        <p:spPr>
          <a:xfrm>
            <a:off x="1979712" y="6011996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https://public.flourish.studio/visualisation/110576/</a:t>
            </a:r>
          </a:p>
        </p:txBody>
      </p:sp>
    </p:spTree>
    <p:extLst>
      <p:ext uri="{BB962C8B-B14F-4D97-AF65-F5344CB8AC3E}">
        <p14:creationId xmlns:p14="http://schemas.microsoft.com/office/powerpoint/2010/main" val="326741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5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331640" y="6381328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 err="1">
                <a:solidFill>
                  <a:schemeClr val="tx2"/>
                </a:solidFill>
              </a:rPr>
              <a:t>dataviz_para_todos</a:t>
            </a:r>
            <a:r>
              <a:rPr lang="pt-BR" b="1" u="sng" dirty="0">
                <a:solidFill>
                  <a:schemeClr val="tx2"/>
                </a:solidFill>
              </a:rPr>
              <a:t>\data\</a:t>
            </a:r>
            <a:r>
              <a:rPr lang="pt-BR" b="1" u="sng" dirty="0" err="1">
                <a:solidFill>
                  <a:schemeClr val="tx2"/>
                </a:solidFill>
              </a:rPr>
              <a:t>interm</a:t>
            </a:r>
            <a:r>
              <a:rPr lang="pt-BR" b="1" u="sng" dirty="0">
                <a:solidFill>
                  <a:schemeClr val="tx2"/>
                </a:solidFill>
              </a:rPr>
              <a:t>\regra_pareto_ate_rank20.csv</a:t>
            </a:r>
          </a:p>
        </p:txBody>
      </p:sp>
      <p:sp>
        <p:nvSpPr>
          <p:cNvPr id="2" name="Retângulo 1"/>
          <p:cNvSpPr/>
          <p:nvPr/>
        </p:nvSpPr>
        <p:spPr>
          <a:xfrm>
            <a:off x="1907704" y="6011996"/>
            <a:ext cx="5184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https://public.flourish.studio/visualisation/112365/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071"/>
            <a:ext cx="9144000" cy="540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4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8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29273"/>
            <a:ext cx="8640960" cy="158755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22" y="2492896"/>
            <a:ext cx="81343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611481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240868" y="6306079"/>
            <a:ext cx="7776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200" b="1" u="sng" dirty="0">
                <a:solidFill>
                  <a:schemeClr val="tx2"/>
                </a:solidFill>
              </a:rPr>
              <a:t>\data\</a:t>
            </a:r>
            <a:r>
              <a:rPr lang="pt-BR" sz="1200" b="1" u="sng" dirty="0" err="1">
                <a:solidFill>
                  <a:schemeClr val="tx2"/>
                </a:solidFill>
              </a:rPr>
              <a:t>interm</a:t>
            </a:r>
            <a:r>
              <a:rPr lang="pt-BR" sz="1200" b="1" u="sng" dirty="0">
                <a:solidFill>
                  <a:schemeClr val="tx2"/>
                </a:solidFill>
              </a:rPr>
              <a:t>\anp_series_2018_mean_weak_by_region.csv</a:t>
            </a:r>
          </a:p>
        </p:txBody>
      </p:sp>
      <p:sp>
        <p:nvSpPr>
          <p:cNvPr id="4" name="Retângulo 3"/>
          <p:cNvSpPr/>
          <p:nvPr/>
        </p:nvSpPr>
        <p:spPr>
          <a:xfrm>
            <a:off x="2240868" y="5934123"/>
            <a:ext cx="5238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https://public.flourish.studio/visualisation/110378/</a:t>
            </a:r>
          </a:p>
        </p:txBody>
      </p:sp>
    </p:spTree>
    <p:extLst>
      <p:ext uri="{BB962C8B-B14F-4D97-AF65-F5344CB8AC3E}">
        <p14:creationId xmlns:p14="http://schemas.microsoft.com/office/powerpoint/2010/main" val="135440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-99392"/>
            <a:ext cx="9144000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2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475656" y="44624"/>
            <a:ext cx="6407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BOLHAS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6"/>
            <a:ext cx="8541949" cy="374441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267744" y="5013176"/>
            <a:ext cx="53285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CODIFICAÇÕES ?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354416" y="6153139"/>
            <a:ext cx="6480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u="sng" dirty="0">
                <a:solidFill>
                  <a:srgbClr val="272973"/>
                </a:solidFill>
              </a:rPr>
              <a:t>https://datavizcatalogue.com/methods/bubble_chart.html</a:t>
            </a:r>
          </a:p>
        </p:txBody>
      </p:sp>
    </p:spTree>
    <p:extLst>
      <p:ext uri="{BB962C8B-B14F-4D97-AF65-F5344CB8AC3E}">
        <p14:creationId xmlns:p14="http://schemas.microsoft.com/office/powerpoint/2010/main" val="18791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88640"/>
            <a:ext cx="3620553" cy="606184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332188" y="6237312"/>
            <a:ext cx="6480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u="sng" dirty="0">
                <a:solidFill>
                  <a:srgbClr val="272973"/>
                </a:solidFill>
              </a:rPr>
              <a:t>https://datavizcatalogue.com/methods/bubble_chart.html</a:t>
            </a:r>
          </a:p>
        </p:txBody>
      </p:sp>
    </p:spTree>
    <p:extLst>
      <p:ext uri="{BB962C8B-B14F-4D97-AF65-F5344CB8AC3E}">
        <p14:creationId xmlns:p14="http://schemas.microsoft.com/office/powerpoint/2010/main" val="348324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27384"/>
            <a:ext cx="8748464" cy="643348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25594" y="6406101"/>
            <a:ext cx="8629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u="sng" dirty="0">
                <a:solidFill>
                  <a:srgbClr val="272973"/>
                </a:solidFill>
              </a:rPr>
              <a:t>http://coolinfographics.com/blog/2014/8/29/false-visualizations-sizing-circles-in-infographics.html</a:t>
            </a:r>
          </a:p>
        </p:txBody>
      </p:sp>
    </p:spTree>
    <p:extLst>
      <p:ext uri="{BB962C8B-B14F-4D97-AF65-F5344CB8AC3E}">
        <p14:creationId xmlns:p14="http://schemas.microsoft.com/office/powerpoint/2010/main" val="189716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843808" y="6309320"/>
            <a:ext cx="7776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u="sng" dirty="0" err="1" smtClean="0">
                <a:solidFill>
                  <a:schemeClr val="tx2"/>
                </a:solidFill>
              </a:rPr>
              <a:t>dataviz_para_todos</a:t>
            </a:r>
            <a:r>
              <a:rPr lang="pt-BR" sz="1200" b="1" u="sng" dirty="0" smtClean="0">
                <a:solidFill>
                  <a:schemeClr val="tx2"/>
                </a:solidFill>
              </a:rPr>
              <a:t>\data\</a:t>
            </a:r>
            <a:r>
              <a:rPr lang="pt-BR" sz="1200" b="1" u="sng" dirty="0" err="1" smtClean="0">
                <a:solidFill>
                  <a:schemeClr val="tx2"/>
                </a:solidFill>
              </a:rPr>
              <a:t>raw</a:t>
            </a:r>
            <a:r>
              <a:rPr lang="pt-BR" sz="1200" b="1" u="sng" dirty="0" smtClean="0">
                <a:solidFill>
                  <a:schemeClr val="tx2"/>
                </a:solidFill>
              </a:rPr>
              <a:t>\</a:t>
            </a:r>
            <a:r>
              <a:rPr lang="pt-BR" sz="1200" b="1" u="sng" dirty="0" err="1" smtClean="0">
                <a:solidFill>
                  <a:schemeClr val="tx2"/>
                </a:solidFill>
              </a:rPr>
              <a:t>gapminder.tsv</a:t>
            </a:r>
            <a:endParaRPr lang="pt-BR" sz="1200" b="1" u="sng" dirty="0">
              <a:solidFill>
                <a:schemeClr val="tx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540925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916832" y="593998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https://public.flourish.studio/visualisation/112514/</a:t>
            </a:r>
          </a:p>
        </p:txBody>
      </p:sp>
    </p:spTree>
    <p:extLst>
      <p:ext uri="{BB962C8B-B14F-4D97-AF65-F5344CB8AC3E}">
        <p14:creationId xmlns:p14="http://schemas.microsoft.com/office/powerpoint/2010/main" val="260155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4000" cy="540925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411760" y="6339720"/>
            <a:ext cx="7776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200" b="1" u="sng" dirty="0">
                <a:solidFill>
                  <a:schemeClr val="tx2"/>
                </a:solidFill>
              </a:rPr>
              <a:t>\data\</a:t>
            </a:r>
            <a:r>
              <a:rPr lang="pt-BR" sz="1200" b="1" u="sng" dirty="0" err="1">
                <a:solidFill>
                  <a:schemeClr val="tx2"/>
                </a:solidFill>
              </a:rPr>
              <a:t>interm</a:t>
            </a:r>
            <a:r>
              <a:rPr lang="pt-BR" sz="1200" b="1" u="sng" dirty="0">
                <a:solidFill>
                  <a:schemeClr val="tx2"/>
                </a:solidFill>
              </a:rPr>
              <a:t>\gapminder_standardize.csv</a:t>
            </a:r>
          </a:p>
        </p:txBody>
      </p:sp>
      <p:sp>
        <p:nvSpPr>
          <p:cNvPr id="7" name="Retângulo 6"/>
          <p:cNvSpPr/>
          <p:nvPr/>
        </p:nvSpPr>
        <p:spPr>
          <a:xfrm>
            <a:off x="2051720" y="5949860"/>
            <a:ext cx="5238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https://public.flourish.studio/visualisation/112736/</a:t>
            </a:r>
          </a:p>
        </p:txBody>
      </p:sp>
    </p:spTree>
    <p:extLst>
      <p:ext uri="{BB962C8B-B14F-4D97-AF65-F5344CB8AC3E}">
        <p14:creationId xmlns:p14="http://schemas.microsoft.com/office/powerpoint/2010/main" val="40356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2134</TotalTime>
  <Words>1392</Words>
  <Application>Microsoft Office PowerPoint</Application>
  <PresentationFormat>Apresentação na tela (4:3)</PresentationFormat>
  <Paragraphs>438</Paragraphs>
  <Slides>104</Slides>
  <Notes>89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104</vt:i4>
      </vt:variant>
    </vt:vector>
  </HeadingPairs>
  <TitlesOfParts>
    <vt:vector size="111" baseType="lpstr">
      <vt:lpstr>Arial</vt:lpstr>
      <vt:lpstr>Arial Black</vt:lpstr>
      <vt:lpstr>Berlin Sans FB Demi</vt:lpstr>
      <vt:lpstr>Calibri</vt:lpstr>
      <vt:lpstr>Goudy Old Style</vt:lpstr>
      <vt:lpstr>Tema do Office</vt:lpstr>
      <vt:lpstr>Imagem de Bitmap</vt:lpstr>
      <vt:lpstr>Apresentação do PowerPoint</vt:lpstr>
      <vt:lpstr>PyData  Brasília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José Ferraz Neto</dc:creator>
  <cp:lastModifiedBy>Administrador</cp:lastModifiedBy>
  <cp:revision>212</cp:revision>
  <dcterms:created xsi:type="dcterms:W3CDTF">2018-09-13T18:51:05Z</dcterms:created>
  <dcterms:modified xsi:type="dcterms:W3CDTF">2018-09-26T00:59:31Z</dcterms:modified>
</cp:coreProperties>
</file>